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9" r:id="rId1"/>
  </p:sldMasterIdLst>
  <p:notesMasterIdLst>
    <p:notesMasterId r:id="rId44"/>
  </p:notesMasterIdLst>
  <p:handoutMasterIdLst>
    <p:handoutMasterId r:id="rId45"/>
  </p:handoutMasterIdLst>
  <p:sldIdLst>
    <p:sldId id="1873" r:id="rId2"/>
    <p:sldId id="1874" r:id="rId3"/>
    <p:sldId id="1900" r:id="rId4"/>
    <p:sldId id="1913" r:id="rId5"/>
    <p:sldId id="1875" r:id="rId6"/>
    <p:sldId id="1888" r:id="rId7"/>
    <p:sldId id="1890" r:id="rId8"/>
    <p:sldId id="1885" r:id="rId9"/>
    <p:sldId id="1889" r:id="rId10"/>
    <p:sldId id="1914" r:id="rId11"/>
    <p:sldId id="1891" r:id="rId12"/>
    <p:sldId id="1876" r:id="rId13"/>
    <p:sldId id="1892" r:id="rId14"/>
    <p:sldId id="1898" r:id="rId15"/>
    <p:sldId id="1915" r:id="rId16"/>
    <p:sldId id="1916" r:id="rId17"/>
    <p:sldId id="1917" r:id="rId18"/>
    <p:sldId id="1906" r:id="rId19"/>
    <p:sldId id="1904" r:id="rId20"/>
    <p:sldId id="1907" r:id="rId21"/>
    <p:sldId id="1905" r:id="rId22"/>
    <p:sldId id="1908" r:id="rId23"/>
    <p:sldId id="1909" r:id="rId24"/>
    <p:sldId id="1901" r:id="rId25"/>
    <p:sldId id="1895" r:id="rId26"/>
    <p:sldId id="1912" r:id="rId27"/>
    <p:sldId id="1911" r:id="rId28"/>
    <p:sldId id="1877" r:id="rId29"/>
    <p:sldId id="1918" r:id="rId30"/>
    <p:sldId id="1920" r:id="rId31"/>
    <p:sldId id="1919" r:id="rId32"/>
    <p:sldId id="1921" r:id="rId33"/>
    <p:sldId id="1922" r:id="rId34"/>
    <p:sldId id="1924" r:id="rId35"/>
    <p:sldId id="1923" r:id="rId36"/>
    <p:sldId id="1925" r:id="rId37"/>
    <p:sldId id="1878" r:id="rId38"/>
    <p:sldId id="1926" r:id="rId39"/>
    <p:sldId id="1879" r:id="rId40"/>
    <p:sldId id="1927" r:id="rId41"/>
    <p:sldId id="1880" r:id="rId42"/>
    <p:sldId id="1776" r:id="rId43"/>
  </p:sldIdLst>
  <p:sldSz cx="9144000" cy="6858000" type="screen4x3"/>
  <p:notesSz cx="7099300" cy="10234613"/>
  <p:embeddedFontLst>
    <p:embeddedFont>
      <p:font typeface="Calibri" panose="020F0502020204030204" pitchFamily="34" charset="0"/>
      <p:regular r:id="rId46"/>
      <p:bold r:id="rId47"/>
      <p:italic r:id="rId48"/>
      <p:boldItalic r:id="rId49"/>
    </p:embeddedFont>
    <p:embeddedFont>
      <p:font typeface="Tahoma" panose="020B0604030504040204" pitchFamily="34" charset="0"/>
      <p:regular r:id="rId50"/>
      <p:bold r:id="rId51"/>
    </p:embeddedFont>
  </p:embeddedFontLst>
  <p:custDataLst>
    <p:tags r:id="rId52"/>
  </p:custDataLst>
  <p:defaultTextStyle>
    <a:defPPr>
      <a:defRPr lang="de-DE"/>
    </a:defPPr>
    <a:lvl1pPr algn="ctr" rtl="0" eaLnBrk="0" fontAlgn="base" hangingPunct="0">
      <a:spcBef>
        <a:spcPct val="50000"/>
      </a:spcBef>
      <a:spcAft>
        <a:spcPct val="0"/>
      </a:spcAft>
      <a:defRPr sz="2200" kern="1200">
        <a:solidFill>
          <a:schemeClr val="tx1"/>
        </a:solidFill>
        <a:latin typeface="Tahoma" pitchFamily="34" charset="0"/>
        <a:ea typeface="+mn-ea"/>
        <a:cs typeface="+mn-cs"/>
      </a:defRPr>
    </a:lvl1pPr>
    <a:lvl2pPr marL="457200" algn="ctr" rtl="0" eaLnBrk="0" fontAlgn="base" hangingPunct="0">
      <a:spcBef>
        <a:spcPct val="50000"/>
      </a:spcBef>
      <a:spcAft>
        <a:spcPct val="0"/>
      </a:spcAft>
      <a:defRPr sz="2200" kern="1200">
        <a:solidFill>
          <a:schemeClr val="tx1"/>
        </a:solidFill>
        <a:latin typeface="Tahoma" pitchFamily="34" charset="0"/>
        <a:ea typeface="+mn-ea"/>
        <a:cs typeface="+mn-cs"/>
      </a:defRPr>
    </a:lvl2pPr>
    <a:lvl3pPr marL="914400" algn="ctr" rtl="0" eaLnBrk="0" fontAlgn="base" hangingPunct="0">
      <a:spcBef>
        <a:spcPct val="50000"/>
      </a:spcBef>
      <a:spcAft>
        <a:spcPct val="0"/>
      </a:spcAft>
      <a:defRPr sz="2200" kern="1200">
        <a:solidFill>
          <a:schemeClr val="tx1"/>
        </a:solidFill>
        <a:latin typeface="Tahoma" pitchFamily="34" charset="0"/>
        <a:ea typeface="+mn-ea"/>
        <a:cs typeface="+mn-cs"/>
      </a:defRPr>
    </a:lvl3pPr>
    <a:lvl4pPr marL="1371600" algn="ctr" rtl="0" eaLnBrk="0" fontAlgn="base" hangingPunct="0">
      <a:spcBef>
        <a:spcPct val="50000"/>
      </a:spcBef>
      <a:spcAft>
        <a:spcPct val="0"/>
      </a:spcAft>
      <a:defRPr sz="2200" kern="1200">
        <a:solidFill>
          <a:schemeClr val="tx1"/>
        </a:solidFill>
        <a:latin typeface="Tahoma" pitchFamily="34" charset="0"/>
        <a:ea typeface="+mn-ea"/>
        <a:cs typeface="+mn-cs"/>
      </a:defRPr>
    </a:lvl4pPr>
    <a:lvl5pPr marL="1828800" algn="ctr" rtl="0" eaLnBrk="0" fontAlgn="base" hangingPunct="0">
      <a:spcBef>
        <a:spcPct val="50000"/>
      </a:spcBef>
      <a:spcAft>
        <a:spcPct val="0"/>
      </a:spcAft>
      <a:defRPr sz="2200" kern="1200">
        <a:solidFill>
          <a:schemeClr val="tx1"/>
        </a:solidFill>
        <a:latin typeface="Tahoma" pitchFamily="34" charset="0"/>
        <a:ea typeface="+mn-ea"/>
        <a:cs typeface="+mn-cs"/>
      </a:defRPr>
    </a:lvl5pPr>
    <a:lvl6pPr marL="2286000" algn="l" defTabSz="914400" rtl="0" eaLnBrk="1" latinLnBrk="0" hangingPunct="1">
      <a:defRPr sz="2200" kern="1200">
        <a:solidFill>
          <a:schemeClr val="tx1"/>
        </a:solidFill>
        <a:latin typeface="Tahoma" pitchFamily="34" charset="0"/>
        <a:ea typeface="+mn-ea"/>
        <a:cs typeface="+mn-cs"/>
      </a:defRPr>
    </a:lvl6pPr>
    <a:lvl7pPr marL="2743200" algn="l" defTabSz="914400" rtl="0" eaLnBrk="1" latinLnBrk="0" hangingPunct="1">
      <a:defRPr sz="2200" kern="1200">
        <a:solidFill>
          <a:schemeClr val="tx1"/>
        </a:solidFill>
        <a:latin typeface="Tahoma" pitchFamily="34" charset="0"/>
        <a:ea typeface="+mn-ea"/>
        <a:cs typeface="+mn-cs"/>
      </a:defRPr>
    </a:lvl7pPr>
    <a:lvl8pPr marL="3200400" algn="l" defTabSz="914400" rtl="0" eaLnBrk="1" latinLnBrk="0" hangingPunct="1">
      <a:defRPr sz="2200" kern="1200">
        <a:solidFill>
          <a:schemeClr val="tx1"/>
        </a:solidFill>
        <a:latin typeface="Tahoma" pitchFamily="34" charset="0"/>
        <a:ea typeface="+mn-ea"/>
        <a:cs typeface="+mn-cs"/>
      </a:defRPr>
    </a:lvl8pPr>
    <a:lvl9pPr marL="3657600" algn="l" defTabSz="914400" rtl="0" eaLnBrk="1" latinLnBrk="0" hangingPunct="1">
      <a:defRPr sz="22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82">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9AE0"/>
    <a:srgbClr val="969696"/>
    <a:srgbClr val="4D4D4D"/>
    <a:srgbClr val="EAEAEA"/>
    <a:srgbClr val="DDDDDD"/>
    <a:srgbClr val="FFE5E5"/>
    <a:srgbClr val="F8F8F8"/>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61" autoAdjust="0"/>
    <p:restoredTop sz="86723" autoAdjust="0"/>
  </p:normalViewPr>
  <p:slideViewPr>
    <p:cSldViewPr snapToGrid="0">
      <p:cViewPr varScale="1">
        <p:scale>
          <a:sx n="164" d="100"/>
          <a:sy n="164" d="100"/>
        </p:scale>
        <p:origin x="1084" y="80"/>
      </p:cViewPr>
      <p:guideLst>
        <p:guide orient="horz" pos="2182"/>
        <p:guide pos="2880"/>
      </p:guideLst>
    </p:cSldViewPr>
  </p:slideViewPr>
  <p:outlineViewPr>
    <p:cViewPr>
      <p:scale>
        <a:sx n="33" d="100"/>
        <a:sy n="33" d="100"/>
      </p:scale>
      <p:origin x="0" y="648"/>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11" d="100"/>
          <a:sy n="111" d="100"/>
        </p:scale>
        <p:origin x="5160"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1" y="1"/>
            <a:ext cx="3075007" cy="511318"/>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lvl1pPr algn="l" defTabSz="957333" eaLnBrk="1" hangingPunct="1">
              <a:spcBef>
                <a:spcPct val="0"/>
              </a:spcBef>
              <a:defRPr sz="1300" smtClean="0">
                <a:latin typeface="Times New Roman" pitchFamily="18" charset="0"/>
              </a:defRPr>
            </a:lvl1pPr>
          </a:lstStyle>
          <a:p>
            <a:pPr>
              <a:defRPr/>
            </a:pPr>
            <a:endParaRPr lang="en-GB"/>
          </a:p>
        </p:txBody>
      </p:sp>
      <p:sp>
        <p:nvSpPr>
          <p:cNvPr id="30723" name="Rectangle 3"/>
          <p:cNvSpPr>
            <a:spLocks noGrp="1" noChangeArrowheads="1"/>
          </p:cNvSpPr>
          <p:nvPr>
            <p:ph type="dt" sz="quarter" idx="1"/>
          </p:nvPr>
        </p:nvSpPr>
        <p:spPr bwMode="auto">
          <a:xfrm>
            <a:off x="4024293" y="1"/>
            <a:ext cx="3075007" cy="511318"/>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lvl1pPr algn="r" defTabSz="957333" eaLnBrk="1" hangingPunct="1">
              <a:spcBef>
                <a:spcPct val="0"/>
              </a:spcBef>
              <a:defRPr sz="1300" smtClean="0">
                <a:latin typeface="Times New Roman" pitchFamily="18" charset="0"/>
              </a:defRPr>
            </a:lvl1pPr>
          </a:lstStyle>
          <a:p>
            <a:pPr>
              <a:defRPr/>
            </a:pPr>
            <a:endParaRPr lang="en-GB"/>
          </a:p>
        </p:txBody>
      </p:sp>
      <p:sp>
        <p:nvSpPr>
          <p:cNvPr id="30724" name="Rectangle 4"/>
          <p:cNvSpPr>
            <a:spLocks noGrp="1" noChangeArrowheads="1"/>
          </p:cNvSpPr>
          <p:nvPr>
            <p:ph type="ftr" sz="quarter" idx="2"/>
          </p:nvPr>
        </p:nvSpPr>
        <p:spPr bwMode="auto">
          <a:xfrm>
            <a:off x="1" y="9723295"/>
            <a:ext cx="3075007" cy="511318"/>
          </a:xfrm>
          <a:prstGeom prst="rect">
            <a:avLst/>
          </a:prstGeom>
          <a:noFill/>
          <a:ln w="9525">
            <a:noFill/>
            <a:miter lim="800000"/>
            <a:headEnd/>
            <a:tailEnd/>
          </a:ln>
          <a:effectLst/>
        </p:spPr>
        <p:txBody>
          <a:bodyPr vert="horz" wrap="square" lIns="95634" tIns="47817" rIns="95634" bIns="47817" numCol="1" anchor="b" anchorCtr="0" compatLnSpc="1">
            <a:prstTxWarp prst="textNoShape">
              <a:avLst/>
            </a:prstTxWarp>
          </a:bodyPr>
          <a:lstStyle>
            <a:lvl1pPr algn="l" defTabSz="957333" eaLnBrk="1" hangingPunct="1">
              <a:spcBef>
                <a:spcPct val="0"/>
              </a:spcBef>
              <a:defRPr sz="1300" smtClean="0">
                <a:latin typeface="Times New Roman" pitchFamily="18" charset="0"/>
              </a:defRPr>
            </a:lvl1pPr>
          </a:lstStyle>
          <a:p>
            <a:pPr>
              <a:defRPr/>
            </a:pPr>
            <a:endParaRPr lang="en-GB"/>
          </a:p>
        </p:txBody>
      </p:sp>
      <p:sp>
        <p:nvSpPr>
          <p:cNvPr id="30725" name="Rectangle 5"/>
          <p:cNvSpPr>
            <a:spLocks noGrp="1" noChangeArrowheads="1"/>
          </p:cNvSpPr>
          <p:nvPr>
            <p:ph type="sldNum" sz="quarter" idx="3"/>
          </p:nvPr>
        </p:nvSpPr>
        <p:spPr bwMode="auto">
          <a:xfrm>
            <a:off x="4024293" y="9723295"/>
            <a:ext cx="3075007" cy="511318"/>
          </a:xfrm>
          <a:prstGeom prst="rect">
            <a:avLst/>
          </a:prstGeom>
          <a:noFill/>
          <a:ln w="9525">
            <a:noFill/>
            <a:miter lim="800000"/>
            <a:headEnd/>
            <a:tailEnd/>
          </a:ln>
          <a:effectLst/>
        </p:spPr>
        <p:txBody>
          <a:bodyPr vert="horz" wrap="square" lIns="95634" tIns="47817" rIns="95634" bIns="47817" numCol="1" anchor="b" anchorCtr="0" compatLnSpc="1">
            <a:prstTxWarp prst="textNoShape">
              <a:avLst/>
            </a:prstTxWarp>
          </a:bodyPr>
          <a:lstStyle>
            <a:lvl1pPr algn="r" defTabSz="957333" eaLnBrk="1" hangingPunct="1">
              <a:spcBef>
                <a:spcPct val="0"/>
              </a:spcBef>
              <a:defRPr sz="1300" smtClean="0">
                <a:latin typeface="Times New Roman" pitchFamily="18" charset="0"/>
              </a:defRPr>
            </a:lvl1pPr>
          </a:lstStyle>
          <a:p>
            <a:pPr>
              <a:defRPr/>
            </a:pPr>
            <a:fld id="{16935127-363F-47AB-86F5-8D4E5C8B1633}" type="slidenum">
              <a:rPr lang="en-GB"/>
              <a:pPr>
                <a:defRPr/>
              </a:pPr>
              <a:t>‹Nr.›</a:t>
            </a:fld>
            <a:endParaRPr lang="en-GB"/>
          </a:p>
        </p:txBody>
      </p:sp>
    </p:spTree>
    <p:extLst>
      <p:ext uri="{BB962C8B-B14F-4D97-AF65-F5344CB8AC3E}">
        <p14:creationId xmlns:p14="http://schemas.microsoft.com/office/powerpoint/2010/main" val="894630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1" y="1"/>
            <a:ext cx="3075007" cy="511318"/>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lvl1pPr algn="l" defTabSz="957333" eaLnBrk="1" hangingPunct="1">
              <a:spcBef>
                <a:spcPct val="0"/>
              </a:spcBef>
              <a:defRPr sz="1300" smtClean="0">
                <a:latin typeface="Times New Roman" pitchFamily="18" charset="0"/>
              </a:defRPr>
            </a:lvl1pPr>
          </a:lstStyle>
          <a:p>
            <a:pPr>
              <a:defRPr/>
            </a:pPr>
            <a:endParaRPr lang="en-GB"/>
          </a:p>
        </p:txBody>
      </p:sp>
      <p:sp>
        <p:nvSpPr>
          <p:cNvPr id="11267" name="Rectangle 3"/>
          <p:cNvSpPr>
            <a:spLocks noGrp="1" noChangeArrowheads="1"/>
          </p:cNvSpPr>
          <p:nvPr>
            <p:ph type="dt" idx="1"/>
          </p:nvPr>
        </p:nvSpPr>
        <p:spPr bwMode="auto">
          <a:xfrm>
            <a:off x="4024293" y="1"/>
            <a:ext cx="3075007" cy="511318"/>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lvl1pPr algn="r" defTabSz="957333" eaLnBrk="1" hangingPunct="1">
              <a:spcBef>
                <a:spcPct val="0"/>
              </a:spcBef>
              <a:defRPr sz="1300" smtClean="0">
                <a:latin typeface="Times New Roman" pitchFamily="18" charset="0"/>
              </a:defRPr>
            </a:lvl1pPr>
          </a:lstStyle>
          <a:p>
            <a:pPr>
              <a:defRPr/>
            </a:pPr>
            <a:endParaRPr lang="en-GB"/>
          </a:p>
        </p:txBody>
      </p:sp>
      <p:sp>
        <p:nvSpPr>
          <p:cNvPr id="27652" name="Rectangle 4"/>
          <p:cNvSpPr>
            <a:spLocks noGrp="1" noRot="1" noChangeAspect="1" noChangeArrowheads="1" noTextEdit="1"/>
          </p:cNvSpPr>
          <p:nvPr>
            <p:ph type="sldImg" idx="2"/>
          </p:nvPr>
        </p:nvSpPr>
        <p:spPr bwMode="auto">
          <a:xfrm>
            <a:off x="989013" y="768350"/>
            <a:ext cx="5119687" cy="3838575"/>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945896" y="4862473"/>
            <a:ext cx="5207509" cy="4603514"/>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1270" name="Rectangle 6"/>
          <p:cNvSpPr>
            <a:spLocks noGrp="1" noChangeArrowheads="1"/>
          </p:cNvSpPr>
          <p:nvPr>
            <p:ph type="ftr" sz="quarter" idx="4"/>
          </p:nvPr>
        </p:nvSpPr>
        <p:spPr bwMode="auto">
          <a:xfrm>
            <a:off x="1" y="9723295"/>
            <a:ext cx="3075007" cy="511318"/>
          </a:xfrm>
          <a:prstGeom prst="rect">
            <a:avLst/>
          </a:prstGeom>
          <a:noFill/>
          <a:ln w="9525">
            <a:noFill/>
            <a:miter lim="800000"/>
            <a:headEnd/>
            <a:tailEnd/>
          </a:ln>
          <a:effectLst/>
        </p:spPr>
        <p:txBody>
          <a:bodyPr vert="horz" wrap="square" lIns="95634" tIns="47817" rIns="95634" bIns="47817" numCol="1" anchor="b" anchorCtr="0" compatLnSpc="1">
            <a:prstTxWarp prst="textNoShape">
              <a:avLst/>
            </a:prstTxWarp>
          </a:bodyPr>
          <a:lstStyle>
            <a:lvl1pPr algn="l" defTabSz="957333" eaLnBrk="1" hangingPunct="1">
              <a:spcBef>
                <a:spcPct val="0"/>
              </a:spcBef>
              <a:defRPr sz="1300" smtClean="0">
                <a:latin typeface="Times New Roman" pitchFamily="18" charset="0"/>
              </a:defRPr>
            </a:lvl1pPr>
          </a:lstStyle>
          <a:p>
            <a:pPr>
              <a:defRPr/>
            </a:pPr>
            <a:endParaRPr lang="en-GB"/>
          </a:p>
        </p:txBody>
      </p:sp>
      <p:sp>
        <p:nvSpPr>
          <p:cNvPr id="11271" name="Rectangle 7"/>
          <p:cNvSpPr>
            <a:spLocks noGrp="1" noChangeArrowheads="1"/>
          </p:cNvSpPr>
          <p:nvPr>
            <p:ph type="sldNum" sz="quarter" idx="5"/>
          </p:nvPr>
        </p:nvSpPr>
        <p:spPr bwMode="auto">
          <a:xfrm>
            <a:off x="4024293" y="9723295"/>
            <a:ext cx="3075007" cy="511318"/>
          </a:xfrm>
          <a:prstGeom prst="rect">
            <a:avLst/>
          </a:prstGeom>
          <a:noFill/>
          <a:ln w="9525">
            <a:noFill/>
            <a:miter lim="800000"/>
            <a:headEnd/>
            <a:tailEnd/>
          </a:ln>
          <a:effectLst/>
        </p:spPr>
        <p:txBody>
          <a:bodyPr vert="horz" wrap="square" lIns="95634" tIns="47817" rIns="95634" bIns="47817" numCol="1" anchor="b" anchorCtr="0" compatLnSpc="1">
            <a:prstTxWarp prst="textNoShape">
              <a:avLst/>
            </a:prstTxWarp>
          </a:bodyPr>
          <a:lstStyle>
            <a:lvl1pPr algn="r" defTabSz="957333" eaLnBrk="1" hangingPunct="1">
              <a:spcBef>
                <a:spcPct val="0"/>
              </a:spcBef>
              <a:defRPr sz="1300" smtClean="0">
                <a:latin typeface="Times New Roman" pitchFamily="18" charset="0"/>
              </a:defRPr>
            </a:lvl1pPr>
          </a:lstStyle>
          <a:p>
            <a:pPr>
              <a:defRPr/>
            </a:pPr>
            <a:fld id="{33AE5097-5579-4C66-901F-E374F9C0FDEC}" type="slidenum">
              <a:rPr lang="en-GB"/>
              <a:pPr>
                <a:defRPr/>
              </a:pPr>
              <a:t>‹Nr.›</a:t>
            </a:fld>
            <a:endParaRPr lang="en-GB"/>
          </a:p>
        </p:txBody>
      </p:sp>
    </p:spTree>
    <p:extLst>
      <p:ext uri="{BB962C8B-B14F-4D97-AF65-F5344CB8AC3E}">
        <p14:creationId xmlns:p14="http://schemas.microsoft.com/office/powerpoint/2010/main" val="18714186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97F42E9C-4361-4A66-BE05-9C6B9AAF31D3}" type="slidenum">
              <a:rPr lang="en-GB"/>
              <a:pPr/>
              <a:t>1</a:t>
            </a:fld>
            <a:endParaRPr lang="en-GB" dirty="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de-DE" dirty="0"/>
          </a:p>
        </p:txBody>
      </p:sp>
    </p:spTree>
    <p:extLst>
      <p:ext uri="{BB962C8B-B14F-4D97-AF65-F5344CB8AC3E}">
        <p14:creationId xmlns:p14="http://schemas.microsoft.com/office/powerpoint/2010/main" val="303068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folie">
    <p:bg>
      <p:bgPr>
        <a:solidFill>
          <a:srgbClr val="FFFFFF"/>
        </a:soli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ctrTitle" hasCustomPrompt="1"/>
          </p:nvPr>
        </p:nvSpPr>
        <p:spPr>
          <a:xfrm>
            <a:off x="1487024" y="1567855"/>
            <a:ext cx="6169959" cy="1661993"/>
          </a:xfrm>
          <a:noFill/>
          <a:ln w="12700">
            <a:noFill/>
            <a:miter lim="800000"/>
            <a:headEnd/>
            <a:tailEnd/>
          </a:ln>
          <a:effectLst/>
        </p:spPr>
        <p:txBody>
          <a:bodyPr vert="horz" wrap="none" lIns="0" tIns="0" rIns="0" bIns="0" numCol="1" anchor="ctr" anchorCtr="0" compatLnSpc="1">
            <a:prstTxWarp prst="textNoShape">
              <a:avLst/>
            </a:prstTxWarp>
            <a:spAutoFit/>
          </a:bodyPr>
          <a:lstStyle>
            <a:lvl1pPr algn="ctr" rtl="0" fontAlgn="base">
              <a:spcBef>
                <a:spcPct val="0"/>
              </a:spcBef>
              <a:spcAft>
                <a:spcPct val="0"/>
              </a:spcAft>
              <a:defRPr lang="en-GB" sz="5400" i="1" baseline="0" dirty="0" err="1">
                <a:solidFill>
                  <a:schemeClr val="tx1"/>
                </a:solidFill>
                <a:latin typeface="+mj-lt"/>
                <a:ea typeface="+mj-ea"/>
                <a:cs typeface="+mj-cs"/>
                <a:sym typeface="Georgia" pitchFamily="18" charset="0"/>
              </a:defRPr>
            </a:lvl1pPr>
          </a:lstStyle>
          <a:p>
            <a:r>
              <a:rPr lang="de-DE" noProof="0"/>
              <a:t>Texttechnologisches</a:t>
            </a:r>
            <a:br>
              <a:rPr lang="de-DE" noProof="0"/>
            </a:br>
            <a:r>
              <a:rPr lang="de-DE" noProof="0"/>
              <a:t>Grundkonzept</a:t>
            </a:r>
          </a:p>
        </p:txBody>
      </p:sp>
      <p:sp>
        <p:nvSpPr>
          <p:cNvPr id="98307" name="Rectangle 3"/>
          <p:cNvSpPr>
            <a:spLocks noGrp="1" noChangeArrowheads="1"/>
          </p:cNvSpPr>
          <p:nvPr>
            <p:ph type="subTitle" idx="1" hasCustomPrompt="1"/>
          </p:nvPr>
        </p:nvSpPr>
        <p:spPr>
          <a:xfrm>
            <a:off x="2980218" y="4797703"/>
            <a:ext cx="3183564" cy="492443"/>
          </a:xfrm>
        </p:spPr>
        <p:txBody>
          <a:bodyPr wrap="none" lIns="0" tIns="0" rIns="0" bIns="0">
            <a:spAutoFit/>
          </a:bodyPr>
          <a:lstStyle>
            <a:lvl1pPr marL="187517" indent="0" algn="ctr">
              <a:buFont typeface="Lucida Grande" charset="0"/>
              <a:buNone/>
              <a:defRPr sz="3200">
                <a:solidFill>
                  <a:schemeClr val="tx1"/>
                </a:solidFill>
              </a:defRPr>
            </a:lvl1pPr>
          </a:lstStyle>
          <a:p>
            <a:r>
              <a:rPr lang="de-DE" noProof="0"/>
              <a:t>Alexander Mehler</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553998"/>
          </a:xfrm>
          <a:noFill/>
          <a:ln w="9525" algn="ctr">
            <a:noFill/>
            <a:miter lim="800000"/>
            <a:headEnd/>
            <a:tailEnd/>
          </a:ln>
        </p:spPr>
        <p:txBody>
          <a:bodyPr vert="horz" wrap="square" lIns="0" tIns="0" rIns="0" bIns="0" numCol="1" anchor="ctr" anchorCtr="1" compatLnSpc="1">
            <a:prstTxWarp prst="textNoShape">
              <a:avLst/>
            </a:prstTxWarp>
            <a:spAutoFit/>
          </a:bodyPr>
          <a:lstStyle>
            <a:lvl1pPr algn="ctr" defTabSz="457200" rtl="0" eaLnBrk="0" fontAlgn="base" hangingPunct="0">
              <a:spcBef>
                <a:spcPct val="0"/>
              </a:spcBef>
              <a:spcAft>
                <a:spcPct val="0"/>
              </a:spcAft>
              <a:buClr>
                <a:srgbClr val="000000"/>
              </a:buClr>
              <a:buSzPct val="45000"/>
              <a:buFont typeface="StarBats" pitchFamily="2" charset="2"/>
              <a:defRPr lang="de-DE" sz="3600" dirty="0">
                <a:solidFill>
                  <a:schemeClr val="tx1"/>
                </a:solidFill>
                <a:latin typeface="Calibri" pitchFamily="34" charset="0"/>
                <a:ea typeface="+mj-ea"/>
                <a:cs typeface="+mj-cs"/>
              </a:defRPr>
            </a:lvl1pPr>
          </a:lstStyle>
          <a:p>
            <a:r>
              <a:rPr lang="de-DE" dirty="0"/>
              <a:t>Titelmasterformat durch Klicken bearbeiten</a:t>
            </a:r>
          </a:p>
        </p:txBody>
      </p:sp>
      <p:sp>
        <p:nvSpPr>
          <p:cNvPr id="3" name="Inhaltsplatzhalter 2"/>
          <p:cNvSpPr>
            <a:spLocks noGrp="1"/>
          </p:cNvSpPr>
          <p:nvPr>
            <p:ph idx="1"/>
          </p:nvPr>
        </p:nvSpPr>
        <p:spPr>
          <a:xfrm>
            <a:off x="0" y="720000"/>
            <a:ext cx="9144000" cy="1963614"/>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xkurs">
    <p:bg>
      <p:bgPr>
        <a:solidFill>
          <a:srgbClr val="EAEAEA"/>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553998"/>
          </a:xfrm>
          <a:noFill/>
          <a:ln w="9525" algn="ctr">
            <a:noFill/>
            <a:miter lim="800000"/>
            <a:headEnd/>
            <a:tailEnd/>
          </a:ln>
        </p:spPr>
        <p:txBody>
          <a:bodyPr vert="horz" wrap="square" lIns="0" tIns="0" rIns="0" bIns="0" numCol="1" anchor="ctr" anchorCtr="1" compatLnSpc="1">
            <a:prstTxWarp prst="textNoShape">
              <a:avLst/>
            </a:prstTxWarp>
            <a:spAutoFit/>
          </a:bodyPr>
          <a:lstStyle>
            <a:lvl1pPr algn="ctr" defTabSz="457200" rtl="0" eaLnBrk="0" fontAlgn="base" hangingPunct="0">
              <a:spcBef>
                <a:spcPct val="0"/>
              </a:spcBef>
              <a:spcAft>
                <a:spcPct val="0"/>
              </a:spcAft>
              <a:buClr>
                <a:srgbClr val="000000"/>
              </a:buClr>
              <a:buSzPct val="45000"/>
              <a:buFont typeface="StarBats" pitchFamily="2" charset="2"/>
              <a:defRPr lang="de-DE" sz="3600" dirty="0">
                <a:solidFill>
                  <a:schemeClr val="tx1"/>
                </a:solidFill>
                <a:latin typeface="Calibri" pitchFamily="34" charset="0"/>
                <a:ea typeface="+mj-ea"/>
                <a:cs typeface="+mj-cs"/>
              </a:defRPr>
            </a:lvl1pPr>
          </a:lstStyle>
          <a:p>
            <a:r>
              <a:rPr lang="de-DE" dirty="0"/>
              <a:t>Titelmasterformat durch Klicken bearbeiten</a:t>
            </a:r>
          </a:p>
        </p:txBody>
      </p:sp>
      <p:sp>
        <p:nvSpPr>
          <p:cNvPr id="3" name="Inhaltsplatzhalter 2"/>
          <p:cNvSpPr>
            <a:spLocks noGrp="1"/>
          </p:cNvSpPr>
          <p:nvPr>
            <p:ph idx="1"/>
          </p:nvPr>
        </p:nvSpPr>
        <p:spPr>
          <a:xfrm>
            <a:off x="0" y="720000"/>
            <a:ext cx="9144000" cy="1963614"/>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Text Box 2"/>
          <p:cNvSpPr txBox="1">
            <a:spLocks noChangeArrowheads="1"/>
          </p:cNvSpPr>
          <p:nvPr userDrawn="1"/>
        </p:nvSpPr>
        <p:spPr bwMode="auto">
          <a:xfrm>
            <a:off x="1723881" y="1237923"/>
            <a:ext cx="4062459" cy="4401205"/>
          </a:xfrm>
          <a:prstGeom prst="rect">
            <a:avLst/>
          </a:prstGeom>
          <a:noFill/>
          <a:ln w="9525">
            <a:noFill/>
            <a:miter lim="800000"/>
            <a:headEnd/>
            <a:tailEnd/>
          </a:ln>
          <a:effectLst/>
        </p:spPr>
        <p:txBody>
          <a:bodyPr wrap="none" lIns="0" tIns="0" rIns="0" bIns="0">
            <a:spAutoFit/>
          </a:bodyPr>
          <a:lstStyle/>
          <a:p>
            <a:pPr marL="360000" lvl="1" indent="-457200" algn="l" eaLnBrk="1" hangingPunct="1">
              <a:spcBef>
                <a:spcPts val="3600"/>
              </a:spcBef>
              <a:buClrTx/>
              <a:buFontTx/>
              <a:buAutoNum type="arabicPeriod"/>
              <a:defRPr/>
            </a:pPr>
            <a:r>
              <a:rPr lang="de-DE" sz="2800" noProof="0" dirty="0">
                <a:solidFill>
                  <a:schemeClr val="tx1"/>
                </a:solidFill>
                <a:latin typeface="Calibri" pitchFamily="34" charset="0"/>
              </a:rPr>
              <a:t>Einleitung</a:t>
            </a: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noProof="0" dirty="0">
                <a:solidFill>
                  <a:schemeClr val="tx1"/>
                </a:solidFill>
                <a:latin typeface="Calibri" pitchFamily="34" charset="0"/>
              </a:rPr>
              <a:t>Verwendete Ressourcen</a:t>
            </a:r>
          </a:p>
          <a:p>
            <a:pPr marL="360000" lvl="1" indent="-457200" algn="l" eaLnBrk="1" hangingPunct="1">
              <a:spcBef>
                <a:spcPts val="1800"/>
              </a:spcBef>
              <a:buClrTx/>
              <a:buFontTx/>
              <a:buAutoNum type="arabicPeriod"/>
              <a:defRPr/>
            </a:pPr>
            <a:r>
              <a:rPr lang="de-DE" sz="2800" baseline="0" noProof="0" dirty="0">
                <a:solidFill>
                  <a:schemeClr val="tx1"/>
                </a:solidFill>
                <a:latin typeface="Calibri" pitchFamily="34" charset="0"/>
              </a:rPr>
              <a:t>ARES</a:t>
            </a: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i="0" baseline="0" noProof="0" dirty="0">
                <a:solidFill>
                  <a:schemeClr val="tx1"/>
                </a:solidFill>
                <a:latin typeface="Calibri" pitchFamily="34" charset="0"/>
              </a:rPr>
              <a:t>Evaluation</a:t>
            </a: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i="0" baseline="0" noProof="0" dirty="0">
                <a:solidFill>
                  <a:schemeClr val="tx1"/>
                </a:solidFill>
                <a:latin typeface="Calibri" pitchFamily="34" charset="0"/>
              </a:rPr>
              <a:t>Anregungen</a:t>
            </a:r>
            <a:endParaRPr lang="de-DE" sz="2800" baseline="0" noProof="0" dirty="0">
              <a:solidFill>
                <a:schemeClr val="tx1"/>
              </a:solidFill>
              <a:latin typeface="Calibri" pitchFamily="34" charset="0"/>
            </a:endParaRP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baseline="0" noProof="0" dirty="0">
                <a:solidFill>
                  <a:schemeClr val="tx1"/>
                </a:solidFill>
                <a:latin typeface="Calibri" pitchFamily="34" charset="0"/>
              </a:rPr>
              <a:t>Fazit</a:t>
            </a: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baseline="0" noProof="0" dirty="0">
                <a:solidFill>
                  <a:schemeClr val="tx1"/>
                </a:solidFill>
                <a:latin typeface="Calibri" pitchFamily="34" charset="0"/>
              </a:rPr>
              <a:t>Literatur</a:t>
            </a:r>
            <a:endParaRPr lang="de-DE" sz="2800" noProof="0" dirty="0">
              <a:solidFill>
                <a:schemeClr val="tx1"/>
              </a:solidFill>
              <a:latin typeface="Calibri" pitchFamily="34" charset="0"/>
            </a:endParaRPr>
          </a:p>
        </p:txBody>
      </p:sp>
      <p:sp>
        <p:nvSpPr>
          <p:cNvPr id="2" name="Titel 1"/>
          <p:cNvSpPr>
            <a:spLocks noGrp="1"/>
          </p:cNvSpPr>
          <p:nvPr>
            <p:ph type="title" hasCustomPrompt="1"/>
          </p:nvPr>
        </p:nvSpPr>
        <p:spPr>
          <a:xfrm>
            <a:off x="1723881" y="360000"/>
            <a:ext cx="1530868" cy="553998"/>
          </a:xfrm>
        </p:spPr>
        <p:txBody>
          <a:bodyPr wrap="square" lIns="0" anchor="ctr" anchorCtr="1">
            <a:spAutoFit/>
          </a:bodyPr>
          <a:lstStyle>
            <a:lvl1pPr algn="ctr">
              <a:defRPr sz="3600">
                <a:solidFill>
                  <a:schemeClr val="tx1"/>
                </a:solidFill>
                <a:latin typeface="Calibri" pitchFamily="34" charset="0"/>
              </a:defRPr>
            </a:lvl1pPr>
          </a:lstStyle>
          <a:p>
            <a:r>
              <a:rPr lang="de-DE" dirty="0"/>
              <a:t>Agenda</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719138"/>
          </a:xfrm>
          <a:prstGeom prst="rect">
            <a:avLst/>
          </a:prstGeom>
          <a:noFill/>
          <a:ln w="9525" algn="ctr">
            <a:noFill/>
            <a:miter lim="800000"/>
            <a:headEnd/>
            <a:tailEnd/>
          </a:ln>
        </p:spPr>
        <p:txBody>
          <a:bodyPr vert="horz" wrap="square" lIns="0" tIns="0" rIns="0" bIns="0" numCol="1" anchor="ctr" anchorCtr="0" compatLnSpc="1">
            <a:prstTxWarp prst="textNoShape">
              <a:avLst/>
            </a:prstTxWarp>
          </a:bodyPr>
          <a:lstStyle/>
          <a:p>
            <a:pPr lvl="0"/>
            <a:r>
              <a:rPr lang="de-DE" noProof="0"/>
              <a:t>Titel</a:t>
            </a:r>
          </a:p>
        </p:txBody>
      </p:sp>
      <p:sp>
        <p:nvSpPr>
          <p:cNvPr id="1027" name="Rectangle 3"/>
          <p:cNvSpPr>
            <a:spLocks noGrp="1" noChangeArrowheads="1"/>
          </p:cNvSpPr>
          <p:nvPr>
            <p:ph type="body" idx="1"/>
          </p:nvPr>
        </p:nvSpPr>
        <p:spPr bwMode="auto">
          <a:xfrm>
            <a:off x="0" y="720000"/>
            <a:ext cx="9144000" cy="1963614"/>
          </a:xfrm>
          <a:prstGeom prst="rect">
            <a:avLst/>
          </a:prstGeom>
          <a:noFill/>
          <a:ln w="9525">
            <a:noFill/>
            <a:miter lim="800000"/>
            <a:headEnd/>
            <a:tailEnd/>
          </a:ln>
        </p:spPr>
        <p:txBody>
          <a:bodyPr vert="horz" wrap="square" lIns="360000" tIns="0" rIns="108000" bIns="0" numCol="1" anchor="t" anchorCtr="0" compatLnSpc="1">
            <a:prstTxWarp prst="textNoShape">
              <a:avLst/>
            </a:prstTxWarp>
            <a:spAutoFit/>
          </a:bodyPr>
          <a:lstStyle/>
          <a:p>
            <a:pPr lvl="0"/>
            <a:r>
              <a:rPr lang="de-DE" noProof="0" dirty="0"/>
              <a:t>Klicken Sie, um die Formate des Vorlagentextes zu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extfeld 3"/>
          <p:cNvSpPr txBox="1"/>
          <p:nvPr userDrawn="1"/>
        </p:nvSpPr>
        <p:spPr>
          <a:xfrm>
            <a:off x="864614" y="6548891"/>
            <a:ext cx="7414851" cy="309109"/>
          </a:xfrm>
          <a:prstGeom prst="rect">
            <a:avLst/>
          </a:prstGeom>
          <a:noFill/>
        </p:spPr>
        <p:txBody>
          <a:bodyPr wrap="none" lIns="0" tIns="54000" rIns="0" bIns="54000" rtlCol="0" anchor="ctr" anchorCtr="1">
            <a:spAutoFit/>
          </a:bodyPr>
          <a:lstStyle/>
          <a:p>
            <a:r>
              <a:rPr lang="de-DE" sz="1300" noProof="0" dirty="0">
                <a:solidFill>
                  <a:srgbClr val="969696"/>
                </a:solidFill>
                <a:latin typeface="Calibri" pitchFamily="34" charset="0"/>
              </a:rPr>
              <a:t>Bachelorarbeit: ARES; Patrick Masny; Institut für Informatik; Text Technology Lab; Prof. Dr. Alexander Mehler</a:t>
            </a:r>
          </a:p>
        </p:txBody>
      </p:sp>
    </p:spTree>
  </p:cSld>
  <p:clrMap bg1="lt1" tx1="dk1" bg2="lt2" tx2="dk2" accent1="accent1" accent2="accent2" accent3="accent3" accent4="accent4" accent5="accent5" accent6="accent6" hlink="hlink" folHlink="folHlink"/>
  <p:sldLayoutIdLst>
    <p:sldLayoutId id="2147483669" r:id="rId1"/>
    <p:sldLayoutId id="2147483665" r:id="rId2"/>
    <p:sldLayoutId id="2147483670" r:id="rId3"/>
    <p:sldLayoutId id="2147483668" r:id="rId4"/>
    <p:sldLayoutId id="2147483666" r:id="rId5"/>
  </p:sldLayoutIdLst>
  <p:transition/>
  <p:hf hdr="0" dt="0"/>
  <p:txStyles>
    <p:titleStyle>
      <a:lvl1pPr algn="ctr" defTabSz="457200" rtl="0" eaLnBrk="0" fontAlgn="base" hangingPunct="0">
        <a:spcBef>
          <a:spcPct val="0"/>
        </a:spcBef>
        <a:spcAft>
          <a:spcPct val="0"/>
        </a:spcAft>
        <a:buClr>
          <a:srgbClr val="000000"/>
        </a:buClr>
        <a:buSzPct val="45000"/>
        <a:buFont typeface="StarBats" pitchFamily="2" charset="2"/>
        <a:defRPr sz="3600">
          <a:solidFill>
            <a:schemeClr val="tx1"/>
          </a:solidFill>
          <a:latin typeface="Calibri" pitchFamily="34" charset="0"/>
          <a:ea typeface="+mj-ea"/>
          <a:cs typeface="+mj-cs"/>
        </a:defRPr>
      </a:lvl1pPr>
      <a:lvl2pPr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2pPr>
      <a:lvl3pPr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3pPr>
      <a:lvl4pPr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4pPr>
      <a:lvl5pPr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5pPr>
      <a:lvl6pPr marL="457200"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6pPr>
      <a:lvl7pPr marL="914400"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7pPr>
      <a:lvl8pPr marL="1371600"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8pPr>
      <a:lvl9pPr marL="1828800"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9pPr>
    </p:titleStyle>
    <p:bodyStyle>
      <a:lvl1pPr marL="342900" indent="-342900" algn="l" rtl="0" eaLnBrk="0" fontAlgn="base" hangingPunct="0">
        <a:spcBef>
          <a:spcPct val="20000"/>
        </a:spcBef>
        <a:spcAft>
          <a:spcPct val="0"/>
        </a:spcAft>
        <a:buChar char="•"/>
        <a:defRPr sz="2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200">
          <a:solidFill>
            <a:schemeClr val="tx1"/>
          </a:solidFill>
          <a:latin typeface="Calibri" pitchFamily="34" charset="0"/>
        </a:defRPr>
      </a:lvl2pPr>
      <a:lvl3pPr marL="1143000" indent="-228600" algn="l" rtl="0" eaLnBrk="0" fontAlgn="base" hangingPunct="0">
        <a:spcBef>
          <a:spcPct val="20000"/>
        </a:spcBef>
        <a:spcAft>
          <a:spcPct val="0"/>
        </a:spcAft>
        <a:buChar char="•"/>
        <a:defRPr sz="2200">
          <a:solidFill>
            <a:schemeClr val="tx1"/>
          </a:solidFill>
          <a:latin typeface="Calibri" pitchFamily="34" charset="0"/>
        </a:defRPr>
      </a:lvl3pPr>
      <a:lvl4pPr marL="1600200" indent="-228600" algn="l" rtl="0" eaLnBrk="0" fontAlgn="base" hangingPunct="0">
        <a:spcBef>
          <a:spcPct val="20000"/>
        </a:spcBef>
        <a:spcAft>
          <a:spcPct val="0"/>
        </a:spcAft>
        <a:buChar char="–"/>
        <a:defRPr sz="2200">
          <a:solidFill>
            <a:schemeClr val="tx1"/>
          </a:solidFill>
          <a:latin typeface="Calibri" pitchFamily="34" charset="0"/>
        </a:defRPr>
      </a:lvl4pPr>
      <a:lvl5pPr marL="2057400" indent="-228600" algn="l" rtl="0" eaLnBrk="0" fontAlgn="base" hangingPunct="0">
        <a:spcBef>
          <a:spcPct val="20000"/>
        </a:spcBef>
        <a:spcAft>
          <a:spcPct val="0"/>
        </a:spcAft>
        <a:buChar char="»"/>
        <a:defRPr sz="2200">
          <a:solidFill>
            <a:schemeClr val="tx1"/>
          </a:solidFill>
          <a:latin typeface="Calibri" pitchFamily="34" charset="0"/>
        </a:defRPr>
      </a:lvl5pPr>
      <a:lvl6pPr marL="2514600" indent="-228600" algn="l" rtl="0" fontAlgn="base">
        <a:spcBef>
          <a:spcPct val="20000"/>
        </a:spcBef>
        <a:spcAft>
          <a:spcPct val="0"/>
        </a:spcAft>
        <a:buChar char="»"/>
        <a:defRPr sz="2200">
          <a:solidFill>
            <a:schemeClr val="tx1"/>
          </a:solidFill>
          <a:latin typeface="+mn-lt"/>
        </a:defRPr>
      </a:lvl6pPr>
      <a:lvl7pPr marL="2971800" indent="-228600" algn="l" rtl="0" fontAlgn="base">
        <a:spcBef>
          <a:spcPct val="20000"/>
        </a:spcBef>
        <a:spcAft>
          <a:spcPct val="0"/>
        </a:spcAft>
        <a:buChar char="»"/>
        <a:defRPr sz="2200">
          <a:solidFill>
            <a:schemeClr val="tx1"/>
          </a:solidFill>
          <a:latin typeface="+mn-lt"/>
        </a:defRPr>
      </a:lvl7pPr>
      <a:lvl8pPr marL="3429000" indent="-228600" algn="l" rtl="0" fontAlgn="base">
        <a:spcBef>
          <a:spcPct val="20000"/>
        </a:spcBef>
        <a:spcAft>
          <a:spcPct val="0"/>
        </a:spcAft>
        <a:buChar char="»"/>
        <a:defRPr sz="2200">
          <a:solidFill>
            <a:schemeClr val="tx1"/>
          </a:solidFill>
          <a:latin typeface="+mn-lt"/>
        </a:defRPr>
      </a:lvl8pPr>
      <a:lvl9pPr marL="3886200" indent="-228600" algn="l" rtl="0" fontAlgn="base">
        <a:spcBef>
          <a:spcPct val="20000"/>
        </a:spcBef>
        <a:spcAft>
          <a:spcPct val="0"/>
        </a:spcAft>
        <a:buChar char="»"/>
        <a:defRPr sz="22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35.png"/><Relationship Id="rId4"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ctrTitle"/>
          </p:nvPr>
        </p:nvSpPr>
        <p:spPr>
          <a:xfrm>
            <a:off x="3191017" y="810326"/>
            <a:ext cx="2761975" cy="662041"/>
          </a:xfrm>
          <a:noFill/>
          <a:ln w="9525" algn="ctr">
            <a:noFill/>
            <a:miter lim="800000"/>
            <a:headEnd/>
            <a:tailEnd/>
          </a:ln>
          <a:effectLst/>
        </p:spPr>
        <p:txBody>
          <a:bodyPr vert="horz" wrap="none" lIns="0" tIns="0" rIns="0" bIns="0" numCol="1" anchor="ctr" anchorCtr="0" compatLnSpc="1">
            <a:prstTxWarp prst="textNoShape">
              <a:avLst/>
            </a:prstTxWarp>
            <a:spAutoFit/>
          </a:bodyPr>
          <a:lstStyle/>
          <a:p>
            <a:pPr defTabSz="914400">
              <a:lnSpc>
                <a:spcPct val="130000"/>
              </a:lnSpc>
              <a:spcBef>
                <a:spcPts val="0"/>
              </a:spcBef>
              <a:buClr>
                <a:srgbClr val="66FFFF"/>
              </a:buClr>
              <a:buSzPct val="85000"/>
            </a:pPr>
            <a:r>
              <a:rPr lang="de-DE" sz="3600" i="0" dirty="0">
                <a:solidFill>
                  <a:schemeClr val="tx1"/>
                </a:solidFill>
                <a:latin typeface="Calibri" pitchFamily="34" charset="0"/>
              </a:rPr>
              <a:t>Bachelorarbeit</a:t>
            </a:r>
          </a:p>
        </p:txBody>
      </p:sp>
      <p:sp>
        <p:nvSpPr>
          <p:cNvPr id="4098" name="Rectangle 2"/>
          <p:cNvSpPr>
            <a:spLocks noGrp="1" noChangeArrowheads="1"/>
          </p:cNvSpPr>
          <p:nvPr>
            <p:ph type="subTitle" idx="1"/>
          </p:nvPr>
        </p:nvSpPr>
        <p:spPr>
          <a:xfrm>
            <a:off x="1655002" y="5216677"/>
            <a:ext cx="5833996" cy="553998"/>
          </a:xfrm>
          <a:noFill/>
        </p:spPr>
        <p:txBody>
          <a:bodyPr wrap="square" anchor="ctr" anchorCtr="1">
            <a:spAutoFit/>
          </a:bodyPr>
          <a:lstStyle/>
          <a:p>
            <a:pPr lvl="0" eaLnBrk="1" hangingPunct="1">
              <a:spcBef>
                <a:spcPts val="0"/>
              </a:spcBef>
              <a:defRPr/>
            </a:pPr>
            <a:r>
              <a:rPr lang="en-US" sz="3600" dirty="0">
                <a:solidFill>
                  <a:srgbClr val="000000"/>
                </a:solidFill>
              </a:rPr>
              <a:t>Patrick Masny</a:t>
            </a:r>
            <a:endParaRPr lang="en-US" sz="3600" dirty="0">
              <a:solidFill>
                <a:schemeClr val="tx1"/>
              </a:solidFill>
              <a:latin typeface="Calibri" pitchFamily="34" charset="0"/>
            </a:endParaRPr>
          </a:p>
        </p:txBody>
      </p:sp>
      <p:sp>
        <p:nvSpPr>
          <p:cNvPr id="4" name="Rechteck 3"/>
          <p:cNvSpPr/>
          <p:nvPr/>
        </p:nvSpPr>
        <p:spPr>
          <a:xfrm>
            <a:off x="219333" y="1897972"/>
            <a:ext cx="8705332" cy="2616101"/>
          </a:xfrm>
          <a:prstGeom prst="rect">
            <a:avLst/>
          </a:prstGeom>
        </p:spPr>
        <p:txBody>
          <a:bodyPr wrap="none" lIns="0" tIns="0" rIns="0" bIns="0" anchor="ctr" anchorCtr="1">
            <a:spAutoFit/>
          </a:bodyPr>
          <a:lstStyle/>
          <a:p>
            <a:r>
              <a:rPr lang="de-DE" sz="4400" dirty="0">
                <a:latin typeface="Calibri" panose="020F0502020204030204" pitchFamily="34" charset="0"/>
                <a:cs typeface="Calibri" panose="020F0502020204030204" pitchFamily="34" charset="0"/>
              </a:rPr>
              <a:t>ARES: Annotation von Relationen und</a:t>
            </a:r>
          </a:p>
          <a:p>
            <a:r>
              <a:rPr lang="de-DE" sz="4400" dirty="0">
                <a:latin typeface="Calibri" panose="020F0502020204030204" pitchFamily="34" charset="0"/>
                <a:cs typeface="Calibri" panose="020F0502020204030204" pitchFamily="34" charset="0"/>
              </a:rPr>
              <a:t> Eigenschaften zur Szenengenerierung</a:t>
            </a:r>
            <a:endParaRPr lang="de-DE" sz="4400" i="1" dirty="0">
              <a:latin typeface="Calibri" panose="020F0502020204030204" pitchFamily="34" charset="0"/>
              <a:cs typeface="Calibri" panose="020F0502020204030204" pitchFamily="34" charset="0"/>
            </a:endParaRPr>
          </a:p>
          <a:p>
            <a:endParaRPr lang="de-DE" sz="2000" dirty="0"/>
          </a:p>
          <a:p>
            <a:r>
              <a:rPr lang="de-DE" sz="2000" dirty="0"/>
              <a:t>29.09.2022</a:t>
            </a:r>
            <a:endParaRPr lang="de-DE" sz="2000" i="1" dirty="0">
              <a:latin typeface="Calibri" pitchFamily="34" charset="0"/>
            </a:endParaRPr>
          </a:p>
        </p:txBody>
      </p:sp>
    </p:spTree>
    <p:extLst>
      <p:ext uri="{BB962C8B-B14F-4D97-AF65-F5344CB8AC3E}">
        <p14:creationId xmlns:p14="http://schemas.microsoft.com/office/powerpoint/2010/main" val="14675046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Verwendete Ressourcen</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5. </a:t>
            </a:r>
            <a:r>
              <a:rPr lang="de-DE" sz="2800" dirty="0" err="1">
                <a:solidFill>
                  <a:srgbClr val="008000"/>
                </a:solidFill>
              </a:rPr>
              <a:t>SpaCy</a:t>
            </a:r>
            <a:r>
              <a:rPr lang="de-DE" sz="2800" dirty="0">
                <a:solidFill>
                  <a:srgbClr val="008000"/>
                </a:solidFill>
              </a:rPr>
              <a:t> </a:t>
            </a:r>
            <a:r>
              <a:rPr lang="de-DE" sz="2000" dirty="0">
                <a:solidFill>
                  <a:srgbClr val="009AE0"/>
                </a:solidFill>
              </a:rPr>
              <a:t>(</a:t>
            </a:r>
            <a:r>
              <a:rPr lang="de-DE" sz="2000" dirty="0" err="1">
                <a:solidFill>
                  <a:srgbClr val="009AE0"/>
                </a:solidFill>
              </a:rPr>
              <a:t>SpaCy</a:t>
            </a:r>
            <a:r>
              <a:rPr lang="de-DE" sz="2000" dirty="0">
                <a:solidFill>
                  <a:srgbClr val="009AE0"/>
                </a:solidFill>
              </a:rPr>
              <a:t> Homepage 2022</a:t>
            </a:r>
            <a:r>
              <a:rPr lang="en-US" sz="2000" dirty="0">
                <a:solidFill>
                  <a:srgbClr val="009AE0"/>
                </a:solidFill>
              </a:rPr>
              <a:t>)</a:t>
            </a:r>
            <a:endParaRPr lang="de-DE" sz="2000" dirty="0">
              <a:solidFill>
                <a:srgbClr val="009AE0"/>
              </a:solidFill>
            </a:endParaRPr>
          </a:p>
        </p:txBody>
      </p:sp>
      <p:pic>
        <p:nvPicPr>
          <p:cNvPr id="10" name="Grafik 9">
            <a:extLst>
              <a:ext uri="{FF2B5EF4-FFF2-40B4-BE49-F238E27FC236}">
                <a16:creationId xmlns:a16="http://schemas.microsoft.com/office/drawing/2014/main" id="{80223F34-D702-4572-9DAD-F159399BCC97}"/>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0" y="1440000"/>
            <a:ext cx="4174236" cy="3319272"/>
          </a:xfrm>
          <a:prstGeom prst="rect">
            <a:avLst/>
          </a:prstGeom>
        </p:spPr>
      </p:pic>
    </p:spTree>
    <p:extLst>
      <p:ext uri="{BB962C8B-B14F-4D97-AF65-F5344CB8AC3E}">
        <p14:creationId xmlns:p14="http://schemas.microsoft.com/office/powerpoint/2010/main" val="260272700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Verwendete Ressourcen</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6. Übersicht</a:t>
            </a:r>
            <a:endParaRPr lang="de-DE" sz="2000" dirty="0">
              <a:solidFill>
                <a:srgbClr val="009AE0"/>
              </a:solidFill>
            </a:endParaRPr>
          </a:p>
        </p:txBody>
      </p:sp>
      <p:pic>
        <p:nvPicPr>
          <p:cNvPr id="16" name="Grafik 15">
            <a:extLst>
              <a:ext uri="{FF2B5EF4-FFF2-40B4-BE49-F238E27FC236}">
                <a16:creationId xmlns:a16="http://schemas.microsoft.com/office/drawing/2014/main" id="{15D9F25B-40CC-4B21-932A-58A332610CAF}"/>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4" y="1435100"/>
            <a:ext cx="8273034" cy="3771900"/>
          </a:xfrm>
          <a:prstGeom prst="rect">
            <a:avLst/>
          </a:prstGeom>
        </p:spPr>
      </p:pic>
    </p:spTree>
    <p:extLst>
      <p:ext uri="{BB962C8B-B14F-4D97-AF65-F5344CB8AC3E}">
        <p14:creationId xmlns:p14="http://schemas.microsoft.com/office/powerpoint/2010/main" val="195187375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1D041D0-75A6-4031-8522-025BDB0B36A8}"/>
              </a:ext>
            </a:extLst>
          </p:cNvPr>
          <p:cNvSpPr>
            <a:spLocks noGrp="1"/>
          </p:cNvSpPr>
          <p:nvPr>
            <p:ph type="title"/>
          </p:nvPr>
        </p:nvSpPr>
        <p:spPr/>
        <p:txBody>
          <a:bodyPr/>
          <a:lstStyle/>
          <a:p>
            <a:endParaRPr lang="en-US"/>
          </a:p>
        </p:txBody>
      </p:sp>
      <p:sp>
        <p:nvSpPr>
          <p:cNvPr id="5" name="AutoShape 18">
            <a:hlinkClick r:id="" action="ppaction://noaction"/>
            <a:extLst>
              <a:ext uri="{FF2B5EF4-FFF2-40B4-BE49-F238E27FC236}">
                <a16:creationId xmlns:a16="http://schemas.microsoft.com/office/drawing/2014/main" id="{A3F6105A-BAFB-48EB-BFBD-658E7CF3BB93}"/>
              </a:ext>
            </a:extLst>
          </p:cNvPr>
          <p:cNvSpPr>
            <a:spLocks noChangeArrowheads="1"/>
          </p:cNvSpPr>
          <p:nvPr/>
        </p:nvSpPr>
        <p:spPr bwMode="auto">
          <a:xfrm>
            <a:off x="0" y="2461944"/>
            <a:ext cx="9144000" cy="612775"/>
          </a:xfrm>
          <a:prstGeom prst="roundRect">
            <a:avLst>
              <a:gd name="adj" fmla="val 0"/>
            </a:avLst>
          </a:prstGeom>
          <a:solidFill>
            <a:srgbClr val="009AE0">
              <a:alpha val="15000"/>
            </a:srgbClr>
          </a:solidFill>
          <a:ln w="0" algn="ctr">
            <a:noFill/>
            <a:round/>
            <a:headEnd/>
            <a:tailEnd type="none" w="lg" len="lg"/>
          </a:ln>
        </p:spPr>
        <p:txBody>
          <a:bodyPr wrap="none" lIns="90000" tIns="46800" rIns="90000" bIns="46800" anchor="ctr"/>
          <a:lstStyle>
            <a:defPPr>
              <a:defRPr lang="de-DE"/>
            </a:defPPr>
            <a:lvl1pPr algn="ctr" rtl="0" eaLnBrk="0" fontAlgn="base" hangingPunct="0">
              <a:spcBef>
                <a:spcPct val="50000"/>
              </a:spcBef>
              <a:spcAft>
                <a:spcPct val="0"/>
              </a:spcAft>
              <a:defRPr sz="2200" kern="1200">
                <a:solidFill>
                  <a:schemeClr val="tx1"/>
                </a:solidFill>
                <a:latin typeface="Tahoma" pitchFamily="34" charset="0"/>
                <a:ea typeface="+mn-ea"/>
                <a:cs typeface="+mn-cs"/>
              </a:defRPr>
            </a:lvl1pPr>
            <a:lvl2pPr marL="457200" algn="ctr" rtl="0" eaLnBrk="0" fontAlgn="base" hangingPunct="0">
              <a:spcBef>
                <a:spcPct val="50000"/>
              </a:spcBef>
              <a:spcAft>
                <a:spcPct val="0"/>
              </a:spcAft>
              <a:defRPr sz="2200" kern="1200">
                <a:solidFill>
                  <a:schemeClr val="tx1"/>
                </a:solidFill>
                <a:latin typeface="Tahoma" pitchFamily="34" charset="0"/>
                <a:ea typeface="+mn-ea"/>
                <a:cs typeface="+mn-cs"/>
              </a:defRPr>
            </a:lvl2pPr>
            <a:lvl3pPr marL="914400" algn="ctr" rtl="0" eaLnBrk="0" fontAlgn="base" hangingPunct="0">
              <a:spcBef>
                <a:spcPct val="50000"/>
              </a:spcBef>
              <a:spcAft>
                <a:spcPct val="0"/>
              </a:spcAft>
              <a:defRPr sz="2200" kern="1200">
                <a:solidFill>
                  <a:schemeClr val="tx1"/>
                </a:solidFill>
                <a:latin typeface="Tahoma" pitchFamily="34" charset="0"/>
                <a:ea typeface="+mn-ea"/>
                <a:cs typeface="+mn-cs"/>
              </a:defRPr>
            </a:lvl3pPr>
            <a:lvl4pPr marL="1371600" algn="ctr" rtl="0" eaLnBrk="0" fontAlgn="base" hangingPunct="0">
              <a:spcBef>
                <a:spcPct val="50000"/>
              </a:spcBef>
              <a:spcAft>
                <a:spcPct val="0"/>
              </a:spcAft>
              <a:defRPr sz="2200" kern="1200">
                <a:solidFill>
                  <a:schemeClr val="tx1"/>
                </a:solidFill>
                <a:latin typeface="Tahoma" pitchFamily="34" charset="0"/>
                <a:ea typeface="+mn-ea"/>
                <a:cs typeface="+mn-cs"/>
              </a:defRPr>
            </a:lvl4pPr>
            <a:lvl5pPr marL="1828800" algn="ctr" rtl="0" eaLnBrk="0" fontAlgn="base" hangingPunct="0">
              <a:spcBef>
                <a:spcPct val="50000"/>
              </a:spcBef>
              <a:spcAft>
                <a:spcPct val="0"/>
              </a:spcAft>
              <a:defRPr sz="2200" kern="1200">
                <a:solidFill>
                  <a:schemeClr val="tx1"/>
                </a:solidFill>
                <a:latin typeface="Tahoma" pitchFamily="34" charset="0"/>
                <a:ea typeface="+mn-ea"/>
                <a:cs typeface="+mn-cs"/>
              </a:defRPr>
            </a:lvl5pPr>
            <a:lvl6pPr marL="2286000" algn="l" defTabSz="914400" rtl="0" eaLnBrk="1" latinLnBrk="0" hangingPunct="1">
              <a:defRPr sz="2200" kern="1200">
                <a:solidFill>
                  <a:schemeClr val="tx1"/>
                </a:solidFill>
                <a:latin typeface="Tahoma" pitchFamily="34" charset="0"/>
                <a:ea typeface="+mn-ea"/>
                <a:cs typeface="+mn-cs"/>
              </a:defRPr>
            </a:lvl6pPr>
            <a:lvl7pPr marL="2743200" algn="l" defTabSz="914400" rtl="0" eaLnBrk="1" latinLnBrk="0" hangingPunct="1">
              <a:defRPr sz="2200" kern="1200">
                <a:solidFill>
                  <a:schemeClr val="tx1"/>
                </a:solidFill>
                <a:latin typeface="Tahoma" pitchFamily="34" charset="0"/>
                <a:ea typeface="+mn-ea"/>
                <a:cs typeface="+mn-cs"/>
              </a:defRPr>
            </a:lvl7pPr>
            <a:lvl8pPr marL="3200400" algn="l" defTabSz="914400" rtl="0" eaLnBrk="1" latinLnBrk="0" hangingPunct="1">
              <a:defRPr sz="2200" kern="1200">
                <a:solidFill>
                  <a:schemeClr val="tx1"/>
                </a:solidFill>
                <a:latin typeface="Tahoma" pitchFamily="34" charset="0"/>
                <a:ea typeface="+mn-ea"/>
                <a:cs typeface="+mn-cs"/>
              </a:defRPr>
            </a:lvl8pPr>
            <a:lvl9pPr marL="3657600" algn="l" defTabSz="914400" rtl="0" eaLnBrk="1" latinLnBrk="0" hangingPunct="1">
              <a:defRPr sz="2200" kern="1200">
                <a:solidFill>
                  <a:schemeClr val="tx1"/>
                </a:solidFill>
                <a:latin typeface="Tahoma" pitchFamily="34" charset="0"/>
                <a:ea typeface="+mn-ea"/>
                <a:cs typeface="+mn-cs"/>
              </a:defRPr>
            </a:lvl9pPr>
          </a:lstStyle>
          <a:p>
            <a:pPr algn="ctr" eaLnBrk="0" hangingPunct="0">
              <a:spcBef>
                <a:spcPct val="50000"/>
              </a:spcBef>
            </a:pPr>
            <a:endParaRPr lang="de-DE"/>
          </a:p>
        </p:txBody>
      </p:sp>
    </p:spTree>
    <p:extLst>
      <p:ext uri="{BB962C8B-B14F-4D97-AF65-F5344CB8AC3E}">
        <p14:creationId xmlns:p14="http://schemas.microsoft.com/office/powerpoint/2010/main" val="397763288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ARES</a:t>
            </a:r>
          </a:p>
        </p:txBody>
      </p:sp>
      <p:sp>
        <p:nvSpPr>
          <p:cNvPr id="3" name="Inhaltsplatzhalter 2"/>
          <p:cNvSpPr>
            <a:spLocks noGrp="1"/>
          </p:cNvSpPr>
          <p:nvPr>
            <p:ph idx="1"/>
          </p:nvPr>
        </p:nvSpPr>
        <p:spPr>
          <a:xfrm>
            <a:off x="0" y="720000"/>
            <a:ext cx="9144000" cy="861774"/>
          </a:xfrm>
        </p:spPr>
        <p:txBody>
          <a:bodyPr/>
          <a:lstStyle/>
          <a:p>
            <a:pPr>
              <a:buNone/>
            </a:pPr>
            <a:r>
              <a:rPr lang="de-DE" sz="2800" dirty="0">
                <a:solidFill>
                  <a:srgbClr val="008000"/>
                </a:solidFill>
              </a:rPr>
              <a:t>1. ARES: Annotation von Relationen und Eigenschaften zur Szenengenerierung</a:t>
            </a:r>
          </a:p>
        </p:txBody>
      </p:sp>
      <p:pic>
        <p:nvPicPr>
          <p:cNvPr id="7" name="Grafik 6">
            <a:extLst>
              <a:ext uri="{FF2B5EF4-FFF2-40B4-BE49-F238E27FC236}">
                <a16:creationId xmlns:a16="http://schemas.microsoft.com/office/drawing/2014/main" id="{C41539BE-D21F-4F6F-94BE-22A69DB1FDE1}"/>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4" y="1747777"/>
            <a:ext cx="7449503" cy="2954655"/>
          </a:xfrm>
          <a:prstGeom prst="rect">
            <a:avLst/>
          </a:prstGeom>
        </p:spPr>
      </p:pic>
    </p:spTree>
    <p:extLst>
      <p:ext uri="{BB962C8B-B14F-4D97-AF65-F5344CB8AC3E}">
        <p14:creationId xmlns:p14="http://schemas.microsoft.com/office/powerpoint/2010/main" val="368401847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ARES</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2. ARES Sequenzdiagramm</a:t>
            </a:r>
            <a:endParaRPr lang="de-DE" sz="2000" dirty="0">
              <a:solidFill>
                <a:srgbClr val="009AE0"/>
              </a:solidFill>
            </a:endParaRPr>
          </a:p>
        </p:txBody>
      </p:sp>
      <p:pic>
        <p:nvPicPr>
          <p:cNvPr id="4" name="Grafik 3">
            <a:extLst>
              <a:ext uri="{FF2B5EF4-FFF2-40B4-BE49-F238E27FC236}">
                <a16:creationId xmlns:a16="http://schemas.microsoft.com/office/drawing/2014/main" id="{89F855C2-1619-4604-B271-51F944F61136}"/>
              </a:ext>
            </a:extLst>
          </p:cNvPr>
          <p:cNvPicPr>
            <a:picLocks noChangeAspect="1"/>
          </p:cNvPicPr>
          <p:nvPr/>
        </p:nvPicPr>
        <p:blipFill>
          <a:blip r:embed="rId2"/>
          <a:stretch>
            <a:fillRect/>
          </a:stretch>
        </p:blipFill>
        <p:spPr>
          <a:xfrm>
            <a:off x="1968863" y="1316889"/>
            <a:ext cx="5206274" cy="5335452"/>
          </a:xfrm>
          <a:prstGeom prst="rect">
            <a:avLst/>
          </a:prstGeom>
        </p:spPr>
      </p:pic>
    </p:spTree>
    <p:extLst>
      <p:ext uri="{BB962C8B-B14F-4D97-AF65-F5344CB8AC3E}">
        <p14:creationId xmlns:p14="http://schemas.microsoft.com/office/powerpoint/2010/main" val="263609275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ARES</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3. Modelldatenbank</a:t>
            </a:r>
            <a:endParaRPr lang="de-DE" sz="2000" dirty="0">
              <a:solidFill>
                <a:srgbClr val="009AE0"/>
              </a:solidFill>
            </a:endParaRPr>
          </a:p>
        </p:txBody>
      </p:sp>
      <p:pic>
        <p:nvPicPr>
          <p:cNvPr id="16" name="Grafik 15">
            <a:extLst>
              <a:ext uri="{FF2B5EF4-FFF2-40B4-BE49-F238E27FC236}">
                <a16:creationId xmlns:a16="http://schemas.microsoft.com/office/drawing/2014/main" id="{15D9F25B-40CC-4B21-932A-58A332610CAF}"/>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4" y="1435100"/>
            <a:ext cx="8273034" cy="3771900"/>
          </a:xfrm>
          <a:prstGeom prst="rect">
            <a:avLst/>
          </a:prstGeom>
        </p:spPr>
      </p:pic>
    </p:spTree>
    <p:extLst>
      <p:ext uri="{BB962C8B-B14F-4D97-AF65-F5344CB8AC3E}">
        <p14:creationId xmlns:p14="http://schemas.microsoft.com/office/powerpoint/2010/main" val="12744900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ARES</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3. Textanalyse</a:t>
            </a:r>
            <a:endParaRPr lang="de-DE" sz="2000" dirty="0">
              <a:solidFill>
                <a:srgbClr val="009AE0"/>
              </a:solidFill>
            </a:endParaRPr>
          </a:p>
        </p:txBody>
      </p:sp>
      <p:pic>
        <p:nvPicPr>
          <p:cNvPr id="16" name="Grafik 15">
            <a:extLst>
              <a:ext uri="{FF2B5EF4-FFF2-40B4-BE49-F238E27FC236}">
                <a16:creationId xmlns:a16="http://schemas.microsoft.com/office/drawing/2014/main" id="{15D9F25B-40CC-4B21-932A-58A332610CAF}"/>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4" y="1435100"/>
            <a:ext cx="8273034" cy="3771900"/>
          </a:xfrm>
          <a:prstGeom prst="rect">
            <a:avLst/>
          </a:prstGeom>
        </p:spPr>
      </p:pic>
    </p:spTree>
    <p:extLst>
      <p:ext uri="{BB962C8B-B14F-4D97-AF65-F5344CB8AC3E}">
        <p14:creationId xmlns:p14="http://schemas.microsoft.com/office/powerpoint/2010/main" val="10896192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ARES</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3. 3D-Umgebung</a:t>
            </a:r>
            <a:endParaRPr lang="de-DE" sz="2000" dirty="0">
              <a:solidFill>
                <a:srgbClr val="009AE0"/>
              </a:solidFill>
            </a:endParaRPr>
          </a:p>
        </p:txBody>
      </p:sp>
      <p:pic>
        <p:nvPicPr>
          <p:cNvPr id="16" name="Grafik 15">
            <a:extLst>
              <a:ext uri="{FF2B5EF4-FFF2-40B4-BE49-F238E27FC236}">
                <a16:creationId xmlns:a16="http://schemas.microsoft.com/office/drawing/2014/main" id="{15D9F25B-40CC-4B21-932A-58A332610CAF}"/>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4" y="1435100"/>
            <a:ext cx="8273034" cy="3771900"/>
          </a:xfrm>
          <a:prstGeom prst="rect">
            <a:avLst/>
          </a:prstGeom>
        </p:spPr>
      </p:pic>
    </p:spTree>
    <p:extLst>
      <p:ext uri="{BB962C8B-B14F-4D97-AF65-F5344CB8AC3E}">
        <p14:creationId xmlns:p14="http://schemas.microsoft.com/office/powerpoint/2010/main" val="318300974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Eigener Lösungsvorschlag</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4. Neue Eigenschaften annotieren</a:t>
            </a:r>
            <a:endParaRPr lang="de-DE" sz="2000" dirty="0">
              <a:solidFill>
                <a:srgbClr val="009AE0"/>
              </a:solidFill>
            </a:endParaRPr>
          </a:p>
        </p:txBody>
      </p:sp>
      <p:pic>
        <p:nvPicPr>
          <p:cNvPr id="12" name="Grafik 11">
            <a:extLst>
              <a:ext uri="{FF2B5EF4-FFF2-40B4-BE49-F238E27FC236}">
                <a16:creationId xmlns:a16="http://schemas.microsoft.com/office/drawing/2014/main" id="{D8370EB9-F7A4-448D-AC15-017D3B49AB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6017" y="1316889"/>
            <a:ext cx="8271965" cy="5173563"/>
          </a:xfrm>
          <a:prstGeom prst="rect">
            <a:avLst/>
          </a:prstGeom>
        </p:spPr>
      </p:pic>
    </p:spTree>
    <p:extLst>
      <p:ext uri="{BB962C8B-B14F-4D97-AF65-F5344CB8AC3E}">
        <p14:creationId xmlns:p14="http://schemas.microsoft.com/office/powerpoint/2010/main" val="94143689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Eigener Lösungsvorschlag</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5. Neue Relationen annotieren</a:t>
            </a:r>
            <a:endParaRPr lang="de-DE" sz="2000" dirty="0">
              <a:solidFill>
                <a:srgbClr val="009AE0"/>
              </a:solidFill>
            </a:endParaRPr>
          </a:p>
        </p:txBody>
      </p:sp>
      <p:pic>
        <p:nvPicPr>
          <p:cNvPr id="12" name="Grafik 11">
            <a:extLst>
              <a:ext uri="{FF2B5EF4-FFF2-40B4-BE49-F238E27FC236}">
                <a16:creationId xmlns:a16="http://schemas.microsoft.com/office/drawing/2014/main" id="{D8370EB9-F7A4-448D-AC15-017D3B49AB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0937" y="1316889"/>
            <a:ext cx="5602125" cy="5247169"/>
          </a:xfrm>
          <a:prstGeom prst="rect">
            <a:avLst/>
          </a:prstGeom>
        </p:spPr>
      </p:pic>
    </p:spTree>
    <p:extLst>
      <p:ext uri="{BB962C8B-B14F-4D97-AF65-F5344CB8AC3E}">
        <p14:creationId xmlns:p14="http://schemas.microsoft.com/office/powerpoint/2010/main" val="5003064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1D041D0-75A6-4031-8522-025BDB0B36A8}"/>
              </a:ext>
            </a:extLst>
          </p:cNvPr>
          <p:cNvSpPr>
            <a:spLocks noGrp="1"/>
          </p:cNvSpPr>
          <p:nvPr>
            <p:ph type="title"/>
          </p:nvPr>
        </p:nvSpPr>
        <p:spPr/>
        <p:txBody>
          <a:bodyPr/>
          <a:lstStyle/>
          <a:p>
            <a:endParaRPr lang="en-US"/>
          </a:p>
        </p:txBody>
      </p:sp>
      <p:sp>
        <p:nvSpPr>
          <p:cNvPr id="5" name="AutoShape 18">
            <a:hlinkClick r:id="" action="ppaction://noaction"/>
            <a:extLst>
              <a:ext uri="{FF2B5EF4-FFF2-40B4-BE49-F238E27FC236}">
                <a16:creationId xmlns:a16="http://schemas.microsoft.com/office/drawing/2014/main" id="{A3F6105A-BAFB-48EB-BFBD-658E7CF3BB93}"/>
              </a:ext>
            </a:extLst>
          </p:cNvPr>
          <p:cNvSpPr>
            <a:spLocks noChangeArrowheads="1"/>
          </p:cNvSpPr>
          <p:nvPr/>
        </p:nvSpPr>
        <p:spPr bwMode="auto">
          <a:xfrm>
            <a:off x="0" y="1148462"/>
            <a:ext cx="9144000" cy="612775"/>
          </a:xfrm>
          <a:prstGeom prst="roundRect">
            <a:avLst>
              <a:gd name="adj" fmla="val 0"/>
            </a:avLst>
          </a:prstGeom>
          <a:solidFill>
            <a:srgbClr val="009AE0">
              <a:alpha val="15000"/>
            </a:srgbClr>
          </a:solidFill>
          <a:ln w="0" algn="ctr">
            <a:noFill/>
            <a:round/>
            <a:headEnd/>
            <a:tailEnd type="none" w="lg" len="lg"/>
          </a:ln>
        </p:spPr>
        <p:txBody>
          <a:bodyPr wrap="none" lIns="90000" tIns="46800" rIns="90000" bIns="46800" anchor="ctr"/>
          <a:lstStyle>
            <a:defPPr>
              <a:defRPr lang="de-DE"/>
            </a:defPPr>
            <a:lvl1pPr algn="ctr" rtl="0" eaLnBrk="0" fontAlgn="base" hangingPunct="0">
              <a:spcBef>
                <a:spcPct val="50000"/>
              </a:spcBef>
              <a:spcAft>
                <a:spcPct val="0"/>
              </a:spcAft>
              <a:defRPr sz="2200" kern="1200">
                <a:solidFill>
                  <a:schemeClr val="tx1"/>
                </a:solidFill>
                <a:latin typeface="Tahoma" pitchFamily="34" charset="0"/>
                <a:ea typeface="+mn-ea"/>
                <a:cs typeface="+mn-cs"/>
              </a:defRPr>
            </a:lvl1pPr>
            <a:lvl2pPr marL="457200" algn="ctr" rtl="0" eaLnBrk="0" fontAlgn="base" hangingPunct="0">
              <a:spcBef>
                <a:spcPct val="50000"/>
              </a:spcBef>
              <a:spcAft>
                <a:spcPct val="0"/>
              </a:spcAft>
              <a:defRPr sz="2200" kern="1200">
                <a:solidFill>
                  <a:schemeClr val="tx1"/>
                </a:solidFill>
                <a:latin typeface="Tahoma" pitchFamily="34" charset="0"/>
                <a:ea typeface="+mn-ea"/>
                <a:cs typeface="+mn-cs"/>
              </a:defRPr>
            </a:lvl2pPr>
            <a:lvl3pPr marL="914400" algn="ctr" rtl="0" eaLnBrk="0" fontAlgn="base" hangingPunct="0">
              <a:spcBef>
                <a:spcPct val="50000"/>
              </a:spcBef>
              <a:spcAft>
                <a:spcPct val="0"/>
              </a:spcAft>
              <a:defRPr sz="2200" kern="1200">
                <a:solidFill>
                  <a:schemeClr val="tx1"/>
                </a:solidFill>
                <a:latin typeface="Tahoma" pitchFamily="34" charset="0"/>
                <a:ea typeface="+mn-ea"/>
                <a:cs typeface="+mn-cs"/>
              </a:defRPr>
            </a:lvl3pPr>
            <a:lvl4pPr marL="1371600" algn="ctr" rtl="0" eaLnBrk="0" fontAlgn="base" hangingPunct="0">
              <a:spcBef>
                <a:spcPct val="50000"/>
              </a:spcBef>
              <a:spcAft>
                <a:spcPct val="0"/>
              </a:spcAft>
              <a:defRPr sz="2200" kern="1200">
                <a:solidFill>
                  <a:schemeClr val="tx1"/>
                </a:solidFill>
                <a:latin typeface="Tahoma" pitchFamily="34" charset="0"/>
                <a:ea typeface="+mn-ea"/>
                <a:cs typeface="+mn-cs"/>
              </a:defRPr>
            </a:lvl4pPr>
            <a:lvl5pPr marL="1828800" algn="ctr" rtl="0" eaLnBrk="0" fontAlgn="base" hangingPunct="0">
              <a:spcBef>
                <a:spcPct val="50000"/>
              </a:spcBef>
              <a:spcAft>
                <a:spcPct val="0"/>
              </a:spcAft>
              <a:defRPr sz="2200" kern="1200">
                <a:solidFill>
                  <a:schemeClr val="tx1"/>
                </a:solidFill>
                <a:latin typeface="Tahoma" pitchFamily="34" charset="0"/>
                <a:ea typeface="+mn-ea"/>
                <a:cs typeface="+mn-cs"/>
              </a:defRPr>
            </a:lvl5pPr>
            <a:lvl6pPr marL="2286000" algn="l" defTabSz="914400" rtl="0" eaLnBrk="1" latinLnBrk="0" hangingPunct="1">
              <a:defRPr sz="2200" kern="1200">
                <a:solidFill>
                  <a:schemeClr val="tx1"/>
                </a:solidFill>
                <a:latin typeface="Tahoma" pitchFamily="34" charset="0"/>
                <a:ea typeface="+mn-ea"/>
                <a:cs typeface="+mn-cs"/>
              </a:defRPr>
            </a:lvl6pPr>
            <a:lvl7pPr marL="2743200" algn="l" defTabSz="914400" rtl="0" eaLnBrk="1" latinLnBrk="0" hangingPunct="1">
              <a:defRPr sz="2200" kern="1200">
                <a:solidFill>
                  <a:schemeClr val="tx1"/>
                </a:solidFill>
                <a:latin typeface="Tahoma" pitchFamily="34" charset="0"/>
                <a:ea typeface="+mn-ea"/>
                <a:cs typeface="+mn-cs"/>
              </a:defRPr>
            </a:lvl7pPr>
            <a:lvl8pPr marL="3200400" algn="l" defTabSz="914400" rtl="0" eaLnBrk="1" latinLnBrk="0" hangingPunct="1">
              <a:defRPr sz="2200" kern="1200">
                <a:solidFill>
                  <a:schemeClr val="tx1"/>
                </a:solidFill>
                <a:latin typeface="Tahoma" pitchFamily="34" charset="0"/>
                <a:ea typeface="+mn-ea"/>
                <a:cs typeface="+mn-cs"/>
              </a:defRPr>
            </a:lvl8pPr>
            <a:lvl9pPr marL="3657600" algn="l" defTabSz="914400" rtl="0" eaLnBrk="1" latinLnBrk="0" hangingPunct="1">
              <a:defRPr sz="2200" kern="1200">
                <a:solidFill>
                  <a:schemeClr val="tx1"/>
                </a:solidFill>
                <a:latin typeface="Tahoma" pitchFamily="34" charset="0"/>
                <a:ea typeface="+mn-ea"/>
                <a:cs typeface="+mn-cs"/>
              </a:defRPr>
            </a:lvl9pPr>
          </a:lstStyle>
          <a:p>
            <a:pPr algn="ctr" eaLnBrk="0" hangingPunct="0">
              <a:spcBef>
                <a:spcPct val="50000"/>
              </a:spcBef>
            </a:pPr>
            <a:endParaRPr lang="de-DE"/>
          </a:p>
        </p:txBody>
      </p:sp>
    </p:spTree>
    <p:extLst>
      <p:ext uri="{BB962C8B-B14F-4D97-AF65-F5344CB8AC3E}">
        <p14:creationId xmlns:p14="http://schemas.microsoft.com/office/powerpoint/2010/main" val="254019756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Eigener Lösungsvorschlag</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6. Neue Relationen annotieren</a:t>
            </a:r>
            <a:endParaRPr lang="de-DE" sz="2000" dirty="0">
              <a:solidFill>
                <a:srgbClr val="009AE0"/>
              </a:solidFill>
            </a:endParaRPr>
          </a:p>
        </p:txBody>
      </p:sp>
      <p:pic>
        <p:nvPicPr>
          <p:cNvPr id="12" name="Grafik 11">
            <a:extLst>
              <a:ext uri="{FF2B5EF4-FFF2-40B4-BE49-F238E27FC236}">
                <a16:creationId xmlns:a16="http://schemas.microsoft.com/office/drawing/2014/main" id="{D8370EB9-F7A4-448D-AC15-017D3B49AB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0205" y="1316889"/>
            <a:ext cx="8243589" cy="5173563"/>
          </a:xfrm>
          <a:prstGeom prst="rect">
            <a:avLst/>
          </a:prstGeom>
        </p:spPr>
      </p:pic>
    </p:spTree>
    <p:extLst>
      <p:ext uri="{BB962C8B-B14F-4D97-AF65-F5344CB8AC3E}">
        <p14:creationId xmlns:p14="http://schemas.microsoft.com/office/powerpoint/2010/main" val="74195209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Eigener Lösungsvorschlag</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7. Szenengenerierung</a:t>
            </a:r>
            <a:endParaRPr lang="de-DE" sz="2000" dirty="0">
              <a:solidFill>
                <a:srgbClr val="009AE0"/>
              </a:solidFill>
            </a:endParaRPr>
          </a:p>
        </p:txBody>
      </p:sp>
      <p:pic>
        <p:nvPicPr>
          <p:cNvPr id="12" name="Grafik 11">
            <a:extLst>
              <a:ext uri="{FF2B5EF4-FFF2-40B4-BE49-F238E27FC236}">
                <a16:creationId xmlns:a16="http://schemas.microsoft.com/office/drawing/2014/main" id="{D8370EB9-F7A4-448D-AC15-017D3B49AB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0937" y="1316889"/>
            <a:ext cx="5602124" cy="5247169"/>
          </a:xfrm>
          <a:prstGeom prst="rect">
            <a:avLst/>
          </a:prstGeom>
        </p:spPr>
      </p:pic>
    </p:spTree>
    <p:extLst>
      <p:ext uri="{BB962C8B-B14F-4D97-AF65-F5344CB8AC3E}">
        <p14:creationId xmlns:p14="http://schemas.microsoft.com/office/powerpoint/2010/main" val="198524142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Eigener Lösungsvorschlag</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7. Problem bei semantischer Korrektheit</a:t>
            </a:r>
            <a:endParaRPr lang="de-DE" sz="2000" dirty="0">
              <a:solidFill>
                <a:srgbClr val="009AE0"/>
              </a:solidFill>
            </a:endParaRPr>
          </a:p>
        </p:txBody>
      </p:sp>
      <p:pic>
        <p:nvPicPr>
          <p:cNvPr id="5" name="Grafik 4" descr="Ein Bild, das Boden, drinnen, Tisch, Esstisch enthält.&#10;&#10;Automatisch generierte Beschreibung">
            <a:extLst>
              <a:ext uri="{FF2B5EF4-FFF2-40B4-BE49-F238E27FC236}">
                <a16:creationId xmlns:a16="http://schemas.microsoft.com/office/drawing/2014/main" id="{A2CB832B-97F9-4D22-8B73-CE78AAD89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73" y="1762930"/>
            <a:ext cx="3332140" cy="3332140"/>
          </a:xfrm>
          <a:prstGeom prst="rect">
            <a:avLst/>
          </a:prstGeom>
        </p:spPr>
      </p:pic>
      <p:pic>
        <p:nvPicPr>
          <p:cNvPr id="7" name="Grafik 6">
            <a:extLst>
              <a:ext uri="{FF2B5EF4-FFF2-40B4-BE49-F238E27FC236}">
                <a16:creationId xmlns:a16="http://schemas.microsoft.com/office/drawing/2014/main" id="{9E55C717-A4D3-42DA-8FAF-E8E0FA3641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95989" y="1762930"/>
            <a:ext cx="3332140" cy="3332140"/>
          </a:xfrm>
          <a:prstGeom prst="rect">
            <a:avLst/>
          </a:prstGeom>
        </p:spPr>
      </p:pic>
    </p:spTree>
    <p:extLst>
      <p:ext uri="{BB962C8B-B14F-4D97-AF65-F5344CB8AC3E}">
        <p14:creationId xmlns:p14="http://schemas.microsoft.com/office/powerpoint/2010/main" val="209431002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Eigener Lösungsvorschlag</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8. Zusammensetzung von Entitäten und Relationen</a:t>
            </a:r>
            <a:endParaRPr lang="de-DE" sz="2000" dirty="0">
              <a:solidFill>
                <a:srgbClr val="009AE0"/>
              </a:solidFill>
            </a:endParaRPr>
          </a:p>
        </p:txBody>
      </p:sp>
      <p:pic>
        <p:nvPicPr>
          <p:cNvPr id="12" name="Grafik 11">
            <a:extLst>
              <a:ext uri="{FF2B5EF4-FFF2-40B4-BE49-F238E27FC236}">
                <a16:creationId xmlns:a16="http://schemas.microsoft.com/office/drawing/2014/main" id="{D8370EB9-F7A4-448D-AC15-017D3B49AB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0937" y="1712519"/>
            <a:ext cx="5602124" cy="4455909"/>
          </a:xfrm>
          <a:prstGeom prst="rect">
            <a:avLst/>
          </a:prstGeom>
        </p:spPr>
      </p:pic>
    </p:spTree>
    <p:extLst>
      <p:ext uri="{BB962C8B-B14F-4D97-AF65-F5344CB8AC3E}">
        <p14:creationId xmlns:p14="http://schemas.microsoft.com/office/powerpoint/2010/main" val="18596014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Eigener Lösungsvorschlag</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9. Übersicht</a:t>
            </a:r>
            <a:endParaRPr lang="de-DE" sz="2000" dirty="0">
              <a:solidFill>
                <a:srgbClr val="009AE0"/>
              </a:solidFill>
            </a:endParaRPr>
          </a:p>
        </p:txBody>
      </p:sp>
      <p:pic>
        <p:nvPicPr>
          <p:cNvPr id="10" name="Grafik 9">
            <a:extLst>
              <a:ext uri="{FF2B5EF4-FFF2-40B4-BE49-F238E27FC236}">
                <a16:creationId xmlns:a16="http://schemas.microsoft.com/office/drawing/2014/main" id="{54E69705-CCE9-43B0-B59F-722D5664CD4D}"/>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4" y="1435100"/>
            <a:ext cx="7333203" cy="1807369"/>
          </a:xfrm>
          <a:prstGeom prst="rect">
            <a:avLst/>
          </a:prstGeom>
        </p:spPr>
      </p:pic>
    </p:spTree>
    <p:extLst>
      <p:ext uri="{BB962C8B-B14F-4D97-AF65-F5344CB8AC3E}">
        <p14:creationId xmlns:p14="http://schemas.microsoft.com/office/powerpoint/2010/main" val="356082211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Modelle</a:t>
            </a:r>
          </a:p>
        </p:txBody>
      </p:sp>
      <p:sp>
        <p:nvSpPr>
          <p:cNvPr id="3" name="Inhaltsplatzhalter 2"/>
          <p:cNvSpPr>
            <a:spLocks noGrp="1"/>
          </p:cNvSpPr>
          <p:nvPr>
            <p:ph idx="1"/>
          </p:nvPr>
        </p:nvSpPr>
        <p:spPr>
          <a:xfrm>
            <a:off x="0" y="720000"/>
            <a:ext cx="9144000" cy="738664"/>
          </a:xfrm>
        </p:spPr>
        <p:txBody>
          <a:bodyPr/>
          <a:lstStyle/>
          <a:p>
            <a:pPr>
              <a:buNone/>
            </a:pPr>
            <a:r>
              <a:rPr lang="de-DE" sz="2800" dirty="0">
                <a:solidFill>
                  <a:srgbClr val="008000"/>
                </a:solidFill>
              </a:rPr>
              <a:t>1. Text </a:t>
            </a:r>
            <a:r>
              <a:rPr lang="de-DE" sz="2800" dirty="0" err="1">
                <a:solidFill>
                  <a:srgbClr val="008000"/>
                </a:solidFill>
              </a:rPr>
              <a:t>to</a:t>
            </a:r>
            <a:r>
              <a:rPr lang="de-DE" sz="2800" dirty="0">
                <a:solidFill>
                  <a:srgbClr val="008000"/>
                </a:solidFill>
              </a:rPr>
              <a:t> 3D Scene Generation </a:t>
            </a:r>
            <a:r>
              <a:rPr lang="de-DE" sz="2800" dirty="0" err="1">
                <a:solidFill>
                  <a:srgbClr val="008000"/>
                </a:solidFill>
              </a:rPr>
              <a:t>with</a:t>
            </a:r>
            <a:r>
              <a:rPr lang="de-DE" sz="2800" dirty="0">
                <a:solidFill>
                  <a:srgbClr val="008000"/>
                </a:solidFill>
              </a:rPr>
              <a:t> Rich </a:t>
            </a:r>
            <a:r>
              <a:rPr lang="de-DE" sz="2800" dirty="0" err="1">
                <a:solidFill>
                  <a:srgbClr val="008000"/>
                </a:solidFill>
              </a:rPr>
              <a:t>Lexical</a:t>
            </a:r>
            <a:r>
              <a:rPr lang="de-DE" sz="2800" dirty="0">
                <a:solidFill>
                  <a:srgbClr val="008000"/>
                </a:solidFill>
              </a:rPr>
              <a:t> Grounding </a:t>
            </a:r>
            <a:r>
              <a:rPr lang="de-DE" sz="2000" dirty="0">
                <a:solidFill>
                  <a:srgbClr val="009AE0"/>
                </a:solidFill>
              </a:rPr>
              <a:t>(Chang et al. 2015</a:t>
            </a:r>
            <a:r>
              <a:rPr lang="en-US" sz="2000" dirty="0">
                <a:solidFill>
                  <a:srgbClr val="009AE0"/>
                </a:solidFill>
              </a:rPr>
              <a:t>)</a:t>
            </a:r>
            <a:endParaRPr lang="de-DE" sz="2000" dirty="0">
              <a:solidFill>
                <a:srgbClr val="009AE0"/>
              </a:solidFill>
            </a:endParaRPr>
          </a:p>
        </p:txBody>
      </p:sp>
      <p:pic>
        <p:nvPicPr>
          <p:cNvPr id="16" name="Grafik 15">
            <a:extLst>
              <a:ext uri="{FF2B5EF4-FFF2-40B4-BE49-F238E27FC236}">
                <a16:creationId xmlns:a16="http://schemas.microsoft.com/office/drawing/2014/main" id="{ED0D9E1F-8B9B-4737-81B5-C1A38D43BA03}"/>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5" y="1624665"/>
            <a:ext cx="7179183" cy="3599984"/>
          </a:xfrm>
          <a:prstGeom prst="rect">
            <a:avLst/>
          </a:prstGeom>
        </p:spPr>
      </p:pic>
    </p:spTree>
    <p:extLst>
      <p:ext uri="{BB962C8B-B14F-4D97-AF65-F5344CB8AC3E}">
        <p14:creationId xmlns:p14="http://schemas.microsoft.com/office/powerpoint/2010/main" val="193247607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Modelle</a:t>
            </a:r>
          </a:p>
        </p:txBody>
      </p:sp>
      <p:sp>
        <p:nvSpPr>
          <p:cNvPr id="3" name="Inhaltsplatzhalter 2"/>
          <p:cNvSpPr>
            <a:spLocks noGrp="1"/>
          </p:cNvSpPr>
          <p:nvPr>
            <p:ph idx="1"/>
          </p:nvPr>
        </p:nvSpPr>
        <p:spPr>
          <a:xfrm>
            <a:off x="0" y="720000"/>
            <a:ext cx="9144000" cy="947952"/>
          </a:xfrm>
        </p:spPr>
        <p:txBody>
          <a:bodyPr/>
          <a:lstStyle/>
          <a:p>
            <a:pPr>
              <a:buNone/>
            </a:pPr>
            <a:r>
              <a:rPr lang="de-DE" sz="2800" dirty="0">
                <a:solidFill>
                  <a:srgbClr val="008000"/>
                </a:solidFill>
              </a:rPr>
              <a:t>2. </a:t>
            </a:r>
            <a:r>
              <a:rPr lang="en-US" sz="2800" dirty="0">
                <a:solidFill>
                  <a:srgbClr val="008000"/>
                </a:solidFill>
              </a:rPr>
              <a:t>Text2Shape: Generating Shapes from Natural</a:t>
            </a:r>
          </a:p>
          <a:p>
            <a:pPr>
              <a:buNone/>
            </a:pPr>
            <a:r>
              <a:rPr lang="en-US" sz="2800" dirty="0">
                <a:solidFill>
                  <a:srgbClr val="008000"/>
                </a:solidFill>
              </a:rPr>
              <a:t>Language by Learning Joint Embeddings </a:t>
            </a:r>
            <a:r>
              <a:rPr lang="de-DE" sz="2000" dirty="0">
                <a:solidFill>
                  <a:srgbClr val="009AE0"/>
                </a:solidFill>
              </a:rPr>
              <a:t>(Chen et al. 2018</a:t>
            </a:r>
            <a:r>
              <a:rPr lang="en-US" sz="2000" dirty="0">
                <a:solidFill>
                  <a:srgbClr val="009AE0"/>
                </a:solidFill>
              </a:rPr>
              <a:t>)</a:t>
            </a:r>
            <a:endParaRPr lang="de-DE" sz="2000" dirty="0">
              <a:solidFill>
                <a:srgbClr val="009AE0"/>
              </a:solidFill>
            </a:endParaRPr>
          </a:p>
        </p:txBody>
      </p:sp>
      <p:pic>
        <p:nvPicPr>
          <p:cNvPr id="12" name="Grafik 11">
            <a:extLst>
              <a:ext uri="{FF2B5EF4-FFF2-40B4-BE49-F238E27FC236}">
                <a16:creationId xmlns:a16="http://schemas.microsoft.com/office/drawing/2014/main" id="{3F4CFFCD-7421-47C9-A5A5-E57A237DCA7A}"/>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5" y="1833954"/>
            <a:ext cx="7223189" cy="4296823"/>
          </a:xfrm>
          <a:prstGeom prst="rect">
            <a:avLst/>
          </a:prstGeom>
        </p:spPr>
      </p:pic>
    </p:spTree>
    <p:extLst>
      <p:ext uri="{BB962C8B-B14F-4D97-AF65-F5344CB8AC3E}">
        <p14:creationId xmlns:p14="http://schemas.microsoft.com/office/powerpoint/2010/main" val="425638552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Modelle</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3. Übersicht</a:t>
            </a:r>
            <a:endParaRPr lang="de-DE" sz="2000" dirty="0">
              <a:solidFill>
                <a:srgbClr val="009AE0"/>
              </a:solidFill>
            </a:endParaRPr>
          </a:p>
        </p:txBody>
      </p:sp>
      <p:pic>
        <p:nvPicPr>
          <p:cNvPr id="10" name="Grafik 9">
            <a:extLst>
              <a:ext uri="{FF2B5EF4-FFF2-40B4-BE49-F238E27FC236}">
                <a16:creationId xmlns:a16="http://schemas.microsoft.com/office/drawing/2014/main" id="{AD0501C8-8449-4DA1-8986-63E1FD69C8D0}"/>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4" y="1435100"/>
            <a:ext cx="3815906" cy="1678496"/>
          </a:xfrm>
          <a:prstGeom prst="rect">
            <a:avLst/>
          </a:prstGeom>
        </p:spPr>
      </p:pic>
    </p:spTree>
    <p:extLst>
      <p:ext uri="{BB962C8B-B14F-4D97-AF65-F5344CB8AC3E}">
        <p14:creationId xmlns:p14="http://schemas.microsoft.com/office/powerpoint/2010/main" val="405015173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1D041D0-75A6-4031-8522-025BDB0B36A8}"/>
              </a:ext>
            </a:extLst>
          </p:cNvPr>
          <p:cNvSpPr>
            <a:spLocks noGrp="1"/>
          </p:cNvSpPr>
          <p:nvPr>
            <p:ph type="title"/>
          </p:nvPr>
        </p:nvSpPr>
        <p:spPr/>
        <p:txBody>
          <a:bodyPr/>
          <a:lstStyle/>
          <a:p>
            <a:endParaRPr lang="en-US"/>
          </a:p>
        </p:txBody>
      </p:sp>
      <p:sp>
        <p:nvSpPr>
          <p:cNvPr id="5" name="AutoShape 18">
            <a:hlinkClick r:id="" action="ppaction://noaction"/>
            <a:extLst>
              <a:ext uri="{FF2B5EF4-FFF2-40B4-BE49-F238E27FC236}">
                <a16:creationId xmlns:a16="http://schemas.microsoft.com/office/drawing/2014/main" id="{A3F6105A-BAFB-48EB-BFBD-658E7CF3BB93}"/>
              </a:ext>
            </a:extLst>
          </p:cNvPr>
          <p:cNvSpPr>
            <a:spLocks noChangeArrowheads="1"/>
          </p:cNvSpPr>
          <p:nvPr/>
        </p:nvSpPr>
        <p:spPr bwMode="auto">
          <a:xfrm>
            <a:off x="0" y="3122612"/>
            <a:ext cx="9144000" cy="612775"/>
          </a:xfrm>
          <a:prstGeom prst="roundRect">
            <a:avLst>
              <a:gd name="adj" fmla="val 0"/>
            </a:avLst>
          </a:prstGeom>
          <a:solidFill>
            <a:srgbClr val="009AE0">
              <a:alpha val="15000"/>
            </a:srgbClr>
          </a:solidFill>
          <a:ln w="0" algn="ctr">
            <a:noFill/>
            <a:round/>
            <a:headEnd/>
            <a:tailEnd type="none" w="lg" len="lg"/>
          </a:ln>
        </p:spPr>
        <p:txBody>
          <a:bodyPr wrap="none" lIns="90000" tIns="46800" rIns="90000" bIns="46800" anchor="ctr"/>
          <a:lstStyle>
            <a:defPPr>
              <a:defRPr lang="de-DE"/>
            </a:defPPr>
            <a:lvl1pPr algn="ctr" rtl="0" eaLnBrk="0" fontAlgn="base" hangingPunct="0">
              <a:spcBef>
                <a:spcPct val="50000"/>
              </a:spcBef>
              <a:spcAft>
                <a:spcPct val="0"/>
              </a:spcAft>
              <a:defRPr sz="2200" kern="1200">
                <a:solidFill>
                  <a:schemeClr val="tx1"/>
                </a:solidFill>
                <a:latin typeface="Tahoma" pitchFamily="34" charset="0"/>
                <a:ea typeface="+mn-ea"/>
                <a:cs typeface="+mn-cs"/>
              </a:defRPr>
            </a:lvl1pPr>
            <a:lvl2pPr marL="457200" algn="ctr" rtl="0" eaLnBrk="0" fontAlgn="base" hangingPunct="0">
              <a:spcBef>
                <a:spcPct val="50000"/>
              </a:spcBef>
              <a:spcAft>
                <a:spcPct val="0"/>
              </a:spcAft>
              <a:defRPr sz="2200" kern="1200">
                <a:solidFill>
                  <a:schemeClr val="tx1"/>
                </a:solidFill>
                <a:latin typeface="Tahoma" pitchFamily="34" charset="0"/>
                <a:ea typeface="+mn-ea"/>
                <a:cs typeface="+mn-cs"/>
              </a:defRPr>
            </a:lvl2pPr>
            <a:lvl3pPr marL="914400" algn="ctr" rtl="0" eaLnBrk="0" fontAlgn="base" hangingPunct="0">
              <a:spcBef>
                <a:spcPct val="50000"/>
              </a:spcBef>
              <a:spcAft>
                <a:spcPct val="0"/>
              </a:spcAft>
              <a:defRPr sz="2200" kern="1200">
                <a:solidFill>
                  <a:schemeClr val="tx1"/>
                </a:solidFill>
                <a:latin typeface="Tahoma" pitchFamily="34" charset="0"/>
                <a:ea typeface="+mn-ea"/>
                <a:cs typeface="+mn-cs"/>
              </a:defRPr>
            </a:lvl3pPr>
            <a:lvl4pPr marL="1371600" algn="ctr" rtl="0" eaLnBrk="0" fontAlgn="base" hangingPunct="0">
              <a:spcBef>
                <a:spcPct val="50000"/>
              </a:spcBef>
              <a:spcAft>
                <a:spcPct val="0"/>
              </a:spcAft>
              <a:defRPr sz="2200" kern="1200">
                <a:solidFill>
                  <a:schemeClr val="tx1"/>
                </a:solidFill>
                <a:latin typeface="Tahoma" pitchFamily="34" charset="0"/>
                <a:ea typeface="+mn-ea"/>
                <a:cs typeface="+mn-cs"/>
              </a:defRPr>
            </a:lvl4pPr>
            <a:lvl5pPr marL="1828800" algn="ctr" rtl="0" eaLnBrk="0" fontAlgn="base" hangingPunct="0">
              <a:spcBef>
                <a:spcPct val="50000"/>
              </a:spcBef>
              <a:spcAft>
                <a:spcPct val="0"/>
              </a:spcAft>
              <a:defRPr sz="2200" kern="1200">
                <a:solidFill>
                  <a:schemeClr val="tx1"/>
                </a:solidFill>
                <a:latin typeface="Tahoma" pitchFamily="34" charset="0"/>
                <a:ea typeface="+mn-ea"/>
                <a:cs typeface="+mn-cs"/>
              </a:defRPr>
            </a:lvl5pPr>
            <a:lvl6pPr marL="2286000" algn="l" defTabSz="914400" rtl="0" eaLnBrk="1" latinLnBrk="0" hangingPunct="1">
              <a:defRPr sz="2200" kern="1200">
                <a:solidFill>
                  <a:schemeClr val="tx1"/>
                </a:solidFill>
                <a:latin typeface="Tahoma" pitchFamily="34" charset="0"/>
                <a:ea typeface="+mn-ea"/>
                <a:cs typeface="+mn-cs"/>
              </a:defRPr>
            </a:lvl6pPr>
            <a:lvl7pPr marL="2743200" algn="l" defTabSz="914400" rtl="0" eaLnBrk="1" latinLnBrk="0" hangingPunct="1">
              <a:defRPr sz="2200" kern="1200">
                <a:solidFill>
                  <a:schemeClr val="tx1"/>
                </a:solidFill>
                <a:latin typeface="Tahoma" pitchFamily="34" charset="0"/>
                <a:ea typeface="+mn-ea"/>
                <a:cs typeface="+mn-cs"/>
              </a:defRPr>
            </a:lvl7pPr>
            <a:lvl8pPr marL="3200400" algn="l" defTabSz="914400" rtl="0" eaLnBrk="1" latinLnBrk="0" hangingPunct="1">
              <a:defRPr sz="2200" kern="1200">
                <a:solidFill>
                  <a:schemeClr val="tx1"/>
                </a:solidFill>
                <a:latin typeface="Tahoma" pitchFamily="34" charset="0"/>
                <a:ea typeface="+mn-ea"/>
                <a:cs typeface="+mn-cs"/>
              </a:defRPr>
            </a:lvl8pPr>
            <a:lvl9pPr marL="3657600" algn="l" defTabSz="914400" rtl="0" eaLnBrk="1" latinLnBrk="0" hangingPunct="1">
              <a:defRPr sz="2200" kern="1200">
                <a:solidFill>
                  <a:schemeClr val="tx1"/>
                </a:solidFill>
                <a:latin typeface="Tahoma" pitchFamily="34" charset="0"/>
                <a:ea typeface="+mn-ea"/>
                <a:cs typeface="+mn-cs"/>
              </a:defRPr>
            </a:lvl9pPr>
          </a:lstStyle>
          <a:p>
            <a:pPr algn="ctr" eaLnBrk="0" hangingPunct="0">
              <a:spcBef>
                <a:spcPct val="50000"/>
              </a:spcBef>
            </a:pPr>
            <a:endParaRPr lang="de-DE"/>
          </a:p>
        </p:txBody>
      </p:sp>
    </p:spTree>
    <p:extLst>
      <p:ext uri="{BB962C8B-B14F-4D97-AF65-F5344CB8AC3E}">
        <p14:creationId xmlns:p14="http://schemas.microsoft.com/office/powerpoint/2010/main" val="18916551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Evaluation</a:t>
            </a:r>
          </a:p>
        </p:txBody>
      </p:sp>
      <p:sp>
        <p:nvSpPr>
          <p:cNvPr id="3" name="Inhaltsplatzhalter 2"/>
          <p:cNvSpPr>
            <a:spLocks noGrp="1"/>
          </p:cNvSpPr>
          <p:nvPr>
            <p:ph idx="1"/>
          </p:nvPr>
        </p:nvSpPr>
        <p:spPr>
          <a:xfrm>
            <a:off x="0" y="720000"/>
            <a:ext cx="9144000" cy="800219"/>
          </a:xfrm>
        </p:spPr>
        <p:txBody>
          <a:bodyPr/>
          <a:lstStyle/>
          <a:p>
            <a:pPr marL="0" indent="0">
              <a:buNone/>
            </a:pPr>
            <a:r>
              <a:rPr lang="de-DE" sz="2800" dirty="0">
                <a:solidFill>
                  <a:srgbClr val="008000"/>
                </a:solidFill>
              </a:rPr>
              <a:t>1. Textanalyse – Aufbau</a:t>
            </a:r>
          </a:p>
          <a:p>
            <a:pPr marL="0" indent="0">
              <a:buNone/>
            </a:pPr>
            <a:r>
              <a:rPr lang="en-US" sz="2000" dirty="0">
                <a:solidFill>
                  <a:srgbClr val="009AE0"/>
                </a:solidFill>
              </a:rPr>
              <a:t>Spatial information </a:t>
            </a:r>
            <a:r>
              <a:rPr lang="de-DE" sz="2000" dirty="0">
                <a:solidFill>
                  <a:srgbClr val="009AE0"/>
                </a:solidFill>
              </a:rPr>
              <a:t>(Ide und </a:t>
            </a:r>
            <a:r>
              <a:rPr lang="de-DE" sz="2000" dirty="0" err="1">
                <a:solidFill>
                  <a:srgbClr val="009AE0"/>
                </a:solidFill>
              </a:rPr>
              <a:t>Pustejovsky</a:t>
            </a:r>
            <a:r>
              <a:rPr lang="de-DE" sz="2000" dirty="0">
                <a:solidFill>
                  <a:srgbClr val="009AE0"/>
                </a:solidFill>
              </a:rPr>
              <a:t> 2017</a:t>
            </a:r>
            <a:r>
              <a:rPr lang="en-US" sz="2000" dirty="0">
                <a:solidFill>
                  <a:srgbClr val="009AE0"/>
                </a:solidFill>
              </a:rPr>
              <a:t>)</a:t>
            </a:r>
          </a:p>
        </p:txBody>
      </p:sp>
      <p:pic>
        <p:nvPicPr>
          <p:cNvPr id="17" name="Grafik 16">
            <a:extLst>
              <a:ext uri="{FF2B5EF4-FFF2-40B4-BE49-F238E27FC236}">
                <a16:creationId xmlns:a16="http://schemas.microsoft.com/office/drawing/2014/main" id="{53FCE14B-D125-4261-A7DF-C6FE8453E6CC}"/>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0" y="1686221"/>
            <a:ext cx="7088029" cy="4809173"/>
          </a:xfrm>
          <a:prstGeom prst="rect">
            <a:avLst/>
          </a:prstGeom>
        </p:spPr>
      </p:pic>
    </p:spTree>
    <p:extLst>
      <p:ext uri="{BB962C8B-B14F-4D97-AF65-F5344CB8AC3E}">
        <p14:creationId xmlns:p14="http://schemas.microsoft.com/office/powerpoint/2010/main" val="89415267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Einleitung</a:t>
            </a:r>
          </a:p>
        </p:txBody>
      </p:sp>
      <p:sp>
        <p:nvSpPr>
          <p:cNvPr id="3" name="Inhaltsplatzhalter 2"/>
          <p:cNvSpPr>
            <a:spLocks noGrp="1"/>
          </p:cNvSpPr>
          <p:nvPr>
            <p:ph idx="1"/>
          </p:nvPr>
        </p:nvSpPr>
        <p:spPr>
          <a:xfrm>
            <a:off x="0" y="720000"/>
            <a:ext cx="9144000" cy="800219"/>
          </a:xfrm>
        </p:spPr>
        <p:txBody>
          <a:bodyPr/>
          <a:lstStyle/>
          <a:p>
            <a:pPr marL="0" indent="0">
              <a:buNone/>
            </a:pPr>
            <a:r>
              <a:rPr lang="de-DE" sz="2800" dirty="0">
                <a:solidFill>
                  <a:srgbClr val="008000"/>
                </a:solidFill>
              </a:rPr>
              <a:t>1. Text2Scene im Allgemeinen</a:t>
            </a:r>
          </a:p>
          <a:p>
            <a:pPr marL="0" indent="0">
              <a:buNone/>
            </a:pPr>
            <a:r>
              <a:rPr lang="de-DE" sz="2000" dirty="0">
                <a:solidFill>
                  <a:srgbClr val="009AE0"/>
                </a:solidFill>
              </a:rPr>
              <a:t>Text2Scene (Tan et al.</a:t>
            </a:r>
            <a:r>
              <a:rPr lang="en-US" sz="2000" dirty="0">
                <a:solidFill>
                  <a:srgbClr val="009AE0"/>
                </a:solidFill>
              </a:rPr>
              <a:t> 2019</a:t>
            </a:r>
            <a:r>
              <a:rPr lang="de-DE" sz="2000" dirty="0">
                <a:solidFill>
                  <a:srgbClr val="009AE0"/>
                </a:solidFill>
              </a:rPr>
              <a:t>), Text </a:t>
            </a:r>
            <a:r>
              <a:rPr lang="de-DE" sz="2000" dirty="0" err="1">
                <a:solidFill>
                  <a:srgbClr val="009AE0"/>
                </a:solidFill>
              </a:rPr>
              <a:t>to</a:t>
            </a:r>
            <a:r>
              <a:rPr lang="de-DE" sz="2000" dirty="0">
                <a:solidFill>
                  <a:srgbClr val="009AE0"/>
                </a:solidFill>
              </a:rPr>
              <a:t> 3D Scene (Chang et al. 2015)</a:t>
            </a:r>
          </a:p>
        </p:txBody>
      </p:sp>
      <p:pic>
        <p:nvPicPr>
          <p:cNvPr id="5" name="Grafik 4">
            <a:extLst>
              <a:ext uri="{FF2B5EF4-FFF2-40B4-BE49-F238E27FC236}">
                <a16:creationId xmlns:a16="http://schemas.microsoft.com/office/drawing/2014/main" id="{8CB4B4F7-6BCD-4B8A-89FC-E6F1C0256D42}"/>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4" y="1718093"/>
            <a:ext cx="7924134" cy="2329148"/>
          </a:xfrm>
          <a:prstGeom prst="rect">
            <a:avLst/>
          </a:prstGeom>
        </p:spPr>
      </p:pic>
    </p:spTree>
    <p:extLst>
      <p:ext uri="{BB962C8B-B14F-4D97-AF65-F5344CB8AC3E}">
        <p14:creationId xmlns:p14="http://schemas.microsoft.com/office/powerpoint/2010/main" val="22863596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Evaluation</a:t>
            </a:r>
          </a:p>
        </p:txBody>
      </p:sp>
      <p:sp>
        <p:nvSpPr>
          <p:cNvPr id="3" name="Inhaltsplatzhalter 2"/>
          <p:cNvSpPr>
            <a:spLocks noGrp="1"/>
          </p:cNvSpPr>
          <p:nvPr>
            <p:ph idx="1"/>
          </p:nvPr>
        </p:nvSpPr>
        <p:spPr>
          <a:xfrm>
            <a:off x="0" y="720000"/>
            <a:ext cx="9144000" cy="430887"/>
          </a:xfrm>
        </p:spPr>
        <p:txBody>
          <a:bodyPr/>
          <a:lstStyle/>
          <a:p>
            <a:pPr marL="0" indent="0">
              <a:buNone/>
            </a:pPr>
            <a:r>
              <a:rPr lang="de-DE" sz="2800" dirty="0">
                <a:solidFill>
                  <a:srgbClr val="008000"/>
                </a:solidFill>
              </a:rPr>
              <a:t>2. Textanalyse – Metriken </a:t>
            </a:r>
            <a:r>
              <a:rPr lang="de-DE" sz="2000" dirty="0">
                <a:solidFill>
                  <a:srgbClr val="009AE0"/>
                </a:solidFill>
              </a:rPr>
              <a:t>(Precision and </a:t>
            </a:r>
            <a:r>
              <a:rPr lang="de-DE" sz="2000" dirty="0" err="1">
                <a:solidFill>
                  <a:srgbClr val="009AE0"/>
                </a:solidFill>
              </a:rPr>
              <a:t>recall</a:t>
            </a:r>
            <a:r>
              <a:rPr lang="de-DE" sz="2000" dirty="0">
                <a:solidFill>
                  <a:srgbClr val="009AE0"/>
                </a:solidFill>
              </a:rPr>
              <a:t> 2022</a:t>
            </a:r>
            <a:r>
              <a:rPr lang="en-US" sz="2000" dirty="0">
                <a:solidFill>
                  <a:srgbClr val="009AE0"/>
                </a:solidFill>
              </a:rPr>
              <a:t>)</a:t>
            </a:r>
          </a:p>
        </p:txBody>
      </p:sp>
      <p:pic>
        <p:nvPicPr>
          <p:cNvPr id="27" name="Grafik 26">
            <a:extLst>
              <a:ext uri="{FF2B5EF4-FFF2-40B4-BE49-F238E27FC236}">
                <a16:creationId xmlns:a16="http://schemas.microsoft.com/office/drawing/2014/main" id="{6B5E885A-180C-4816-89CE-D8F53B14279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0" y="1440001"/>
            <a:ext cx="8741379" cy="5092065"/>
          </a:xfrm>
          <a:prstGeom prst="rect">
            <a:avLst/>
          </a:prstGeom>
        </p:spPr>
      </p:pic>
    </p:spTree>
    <p:extLst>
      <p:ext uri="{BB962C8B-B14F-4D97-AF65-F5344CB8AC3E}">
        <p14:creationId xmlns:p14="http://schemas.microsoft.com/office/powerpoint/2010/main" val="203738742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Evaluation</a:t>
            </a:r>
          </a:p>
        </p:txBody>
      </p:sp>
      <p:sp>
        <p:nvSpPr>
          <p:cNvPr id="3" name="Inhaltsplatzhalter 2"/>
          <p:cNvSpPr>
            <a:spLocks noGrp="1"/>
          </p:cNvSpPr>
          <p:nvPr>
            <p:ph idx="1"/>
          </p:nvPr>
        </p:nvSpPr>
        <p:spPr>
          <a:xfrm>
            <a:off x="0" y="720000"/>
            <a:ext cx="9144000" cy="430887"/>
          </a:xfrm>
        </p:spPr>
        <p:txBody>
          <a:bodyPr/>
          <a:lstStyle/>
          <a:p>
            <a:pPr marL="0" indent="0">
              <a:buNone/>
            </a:pPr>
            <a:r>
              <a:rPr lang="de-DE" sz="2800" dirty="0">
                <a:solidFill>
                  <a:srgbClr val="008000"/>
                </a:solidFill>
              </a:rPr>
              <a:t>3. Textanalyse – Ergebnisse</a:t>
            </a:r>
          </a:p>
        </p:txBody>
      </p:sp>
      <p:pic>
        <p:nvPicPr>
          <p:cNvPr id="11" name="Grafik 10">
            <a:extLst>
              <a:ext uri="{FF2B5EF4-FFF2-40B4-BE49-F238E27FC236}">
                <a16:creationId xmlns:a16="http://schemas.microsoft.com/office/drawing/2014/main" id="{5E30C2F7-CA1D-4594-BA19-147E260DD445}"/>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0" y="1993998"/>
            <a:ext cx="8144161" cy="1499330"/>
          </a:xfrm>
          <a:prstGeom prst="rect">
            <a:avLst/>
          </a:prstGeom>
        </p:spPr>
      </p:pic>
    </p:spTree>
    <p:extLst>
      <p:ext uri="{BB962C8B-B14F-4D97-AF65-F5344CB8AC3E}">
        <p14:creationId xmlns:p14="http://schemas.microsoft.com/office/powerpoint/2010/main" val="153708487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Evaluation</a:t>
            </a:r>
          </a:p>
        </p:txBody>
      </p:sp>
      <p:sp>
        <p:nvSpPr>
          <p:cNvPr id="3" name="Inhaltsplatzhalter 2"/>
          <p:cNvSpPr>
            <a:spLocks noGrp="1"/>
          </p:cNvSpPr>
          <p:nvPr>
            <p:ph idx="1"/>
          </p:nvPr>
        </p:nvSpPr>
        <p:spPr>
          <a:xfrm>
            <a:off x="0" y="720000"/>
            <a:ext cx="9144000" cy="430887"/>
          </a:xfrm>
        </p:spPr>
        <p:txBody>
          <a:bodyPr/>
          <a:lstStyle/>
          <a:p>
            <a:pPr marL="0" indent="0">
              <a:buNone/>
            </a:pPr>
            <a:r>
              <a:rPr lang="de-DE" sz="2800" dirty="0">
                <a:solidFill>
                  <a:srgbClr val="008000"/>
                </a:solidFill>
              </a:rPr>
              <a:t>4. Szenengenerierung – Aufbau</a:t>
            </a:r>
            <a:endParaRPr lang="en-US" sz="2000" dirty="0">
              <a:solidFill>
                <a:srgbClr val="009AE0"/>
              </a:solidFill>
            </a:endParaRPr>
          </a:p>
        </p:txBody>
      </p:sp>
      <p:pic>
        <p:nvPicPr>
          <p:cNvPr id="5" name="Grafik 4">
            <a:extLst>
              <a:ext uri="{FF2B5EF4-FFF2-40B4-BE49-F238E27FC236}">
                <a16:creationId xmlns:a16="http://schemas.microsoft.com/office/drawing/2014/main" id="{F54BD86A-6889-49E5-8BB5-3DF0D53272D3}"/>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1" y="1316889"/>
            <a:ext cx="5664137" cy="2536603"/>
          </a:xfrm>
          <a:prstGeom prst="rect">
            <a:avLst/>
          </a:prstGeom>
        </p:spPr>
      </p:pic>
    </p:spTree>
    <p:extLst>
      <p:ext uri="{BB962C8B-B14F-4D97-AF65-F5344CB8AC3E}">
        <p14:creationId xmlns:p14="http://schemas.microsoft.com/office/powerpoint/2010/main" val="410782638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Evaluation</a:t>
            </a:r>
          </a:p>
        </p:txBody>
      </p:sp>
      <p:sp>
        <p:nvSpPr>
          <p:cNvPr id="3" name="Inhaltsplatzhalter 2"/>
          <p:cNvSpPr>
            <a:spLocks noGrp="1"/>
          </p:cNvSpPr>
          <p:nvPr>
            <p:ph idx="1"/>
          </p:nvPr>
        </p:nvSpPr>
        <p:spPr>
          <a:xfrm>
            <a:off x="0" y="720000"/>
            <a:ext cx="9144000" cy="430887"/>
          </a:xfrm>
        </p:spPr>
        <p:txBody>
          <a:bodyPr/>
          <a:lstStyle/>
          <a:p>
            <a:pPr marL="0" indent="0">
              <a:buNone/>
            </a:pPr>
            <a:r>
              <a:rPr lang="de-DE" sz="2800" dirty="0">
                <a:solidFill>
                  <a:srgbClr val="008000"/>
                </a:solidFill>
              </a:rPr>
              <a:t>5. Szenengenerierung – Umfragebogen Fragen</a:t>
            </a:r>
            <a:endParaRPr lang="en-US" sz="2000" dirty="0">
              <a:solidFill>
                <a:srgbClr val="009AE0"/>
              </a:solidFill>
            </a:endParaRPr>
          </a:p>
        </p:txBody>
      </p:sp>
      <p:pic>
        <p:nvPicPr>
          <p:cNvPr id="10" name="Grafik 9">
            <a:extLst>
              <a:ext uri="{FF2B5EF4-FFF2-40B4-BE49-F238E27FC236}">
                <a16:creationId xmlns:a16="http://schemas.microsoft.com/office/drawing/2014/main" id="{C6F7A1B2-2B8E-4E20-952A-8CA9C717E5C9}"/>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0" y="1316889"/>
            <a:ext cx="6858572" cy="2065115"/>
          </a:xfrm>
          <a:prstGeom prst="rect">
            <a:avLst/>
          </a:prstGeom>
        </p:spPr>
      </p:pic>
    </p:spTree>
    <p:extLst>
      <p:ext uri="{BB962C8B-B14F-4D97-AF65-F5344CB8AC3E}">
        <p14:creationId xmlns:p14="http://schemas.microsoft.com/office/powerpoint/2010/main" val="2055676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Evaluation</a:t>
            </a:r>
          </a:p>
        </p:txBody>
      </p:sp>
      <p:sp>
        <p:nvSpPr>
          <p:cNvPr id="3" name="Inhaltsplatzhalter 2"/>
          <p:cNvSpPr>
            <a:spLocks noGrp="1"/>
          </p:cNvSpPr>
          <p:nvPr>
            <p:ph idx="1"/>
          </p:nvPr>
        </p:nvSpPr>
        <p:spPr>
          <a:xfrm>
            <a:off x="0" y="720000"/>
            <a:ext cx="9144000" cy="430887"/>
          </a:xfrm>
        </p:spPr>
        <p:txBody>
          <a:bodyPr/>
          <a:lstStyle/>
          <a:p>
            <a:pPr marL="0" indent="0">
              <a:buNone/>
            </a:pPr>
            <a:r>
              <a:rPr lang="de-DE" sz="2800" dirty="0">
                <a:solidFill>
                  <a:srgbClr val="008000"/>
                </a:solidFill>
              </a:rPr>
              <a:t>6. Szenengenerierung – Ergebnisse</a:t>
            </a:r>
            <a:endParaRPr lang="en-US" sz="2000" dirty="0">
              <a:solidFill>
                <a:srgbClr val="009AE0"/>
              </a:solidFill>
            </a:endParaRPr>
          </a:p>
        </p:txBody>
      </p:sp>
      <p:pic>
        <p:nvPicPr>
          <p:cNvPr id="5" name="Grafik 4">
            <a:extLst>
              <a:ext uri="{FF2B5EF4-FFF2-40B4-BE49-F238E27FC236}">
                <a16:creationId xmlns:a16="http://schemas.microsoft.com/office/drawing/2014/main" id="{274E736C-7569-4CCD-9AFD-B88C49A19AF2}"/>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2" y="1316889"/>
            <a:ext cx="8036206" cy="5248611"/>
          </a:xfrm>
          <a:prstGeom prst="rect">
            <a:avLst/>
          </a:prstGeom>
        </p:spPr>
      </p:pic>
    </p:spTree>
    <p:extLst>
      <p:ext uri="{BB962C8B-B14F-4D97-AF65-F5344CB8AC3E}">
        <p14:creationId xmlns:p14="http://schemas.microsoft.com/office/powerpoint/2010/main" val="427576891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Evaluation</a:t>
            </a:r>
          </a:p>
        </p:txBody>
      </p:sp>
      <p:sp>
        <p:nvSpPr>
          <p:cNvPr id="3" name="Inhaltsplatzhalter 2"/>
          <p:cNvSpPr>
            <a:spLocks noGrp="1"/>
          </p:cNvSpPr>
          <p:nvPr>
            <p:ph idx="1"/>
          </p:nvPr>
        </p:nvSpPr>
        <p:spPr>
          <a:xfrm>
            <a:off x="0" y="720000"/>
            <a:ext cx="9144000" cy="430887"/>
          </a:xfrm>
        </p:spPr>
        <p:txBody>
          <a:bodyPr/>
          <a:lstStyle/>
          <a:p>
            <a:pPr marL="0" indent="0">
              <a:buNone/>
            </a:pPr>
            <a:r>
              <a:rPr lang="de-DE" sz="2800" dirty="0">
                <a:solidFill>
                  <a:srgbClr val="008000"/>
                </a:solidFill>
              </a:rPr>
              <a:t>7. Szenengenerierung – Umfragebogen Fragen</a:t>
            </a:r>
            <a:endParaRPr lang="en-US" sz="2000" dirty="0">
              <a:solidFill>
                <a:srgbClr val="009AE0"/>
              </a:solidFill>
            </a:endParaRPr>
          </a:p>
        </p:txBody>
      </p:sp>
      <p:pic>
        <p:nvPicPr>
          <p:cNvPr id="7" name="Grafik 6">
            <a:extLst>
              <a:ext uri="{FF2B5EF4-FFF2-40B4-BE49-F238E27FC236}">
                <a16:creationId xmlns:a16="http://schemas.microsoft.com/office/drawing/2014/main" id="{2B397BA8-D5A9-4441-A583-BC180687E0B5}"/>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0" y="1316889"/>
            <a:ext cx="8672227" cy="3749897"/>
          </a:xfrm>
          <a:prstGeom prst="rect">
            <a:avLst/>
          </a:prstGeom>
        </p:spPr>
      </p:pic>
    </p:spTree>
    <p:extLst>
      <p:ext uri="{BB962C8B-B14F-4D97-AF65-F5344CB8AC3E}">
        <p14:creationId xmlns:p14="http://schemas.microsoft.com/office/powerpoint/2010/main" val="223761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Evaluation</a:t>
            </a:r>
          </a:p>
        </p:txBody>
      </p:sp>
      <p:sp>
        <p:nvSpPr>
          <p:cNvPr id="3" name="Inhaltsplatzhalter 2"/>
          <p:cNvSpPr>
            <a:spLocks noGrp="1"/>
          </p:cNvSpPr>
          <p:nvPr>
            <p:ph idx="1"/>
          </p:nvPr>
        </p:nvSpPr>
        <p:spPr>
          <a:xfrm>
            <a:off x="0" y="720000"/>
            <a:ext cx="9144000" cy="430887"/>
          </a:xfrm>
        </p:spPr>
        <p:txBody>
          <a:bodyPr/>
          <a:lstStyle/>
          <a:p>
            <a:pPr marL="0" indent="0">
              <a:buNone/>
            </a:pPr>
            <a:r>
              <a:rPr lang="de-DE" sz="2800" dirty="0">
                <a:solidFill>
                  <a:srgbClr val="008000"/>
                </a:solidFill>
              </a:rPr>
              <a:t>8. Szenengenerierung – Ergebnisse</a:t>
            </a:r>
            <a:endParaRPr lang="en-US" sz="2000" dirty="0">
              <a:solidFill>
                <a:srgbClr val="009AE0"/>
              </a:solidFill>
            </a:endParaRPr>
          </a:p>
        </p:txBody>
      </p:sp>
      <p:pic>
        <p:nvPicPr>
          <p:cNvPr id="8" name="Grafik 7">
            <a:extLst>
              <a:ext uri="{FF2B5EF4-FFF2-40B4-BE49-F238E27FC236}">
                <a16:creationId xmlns:a16="http://schemas.microsoft.com/office/drawing/2014/main" id="{11B0051B-BBB5-4245-ADDA-9DB4D179C45B}"/>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10698" y="1316889"/>
            <a:ext cx="6122603" cy="5162311"/>
          </a:xfrm>
          <a:prstGeom prst="rect">
            <a:avLst/>
          </a:prstGeom>
        </p:spPr>
      </p:pic>
    </p:spTree>
    <p:extLst>
      <p:ext uri="{BB962C8B-B14F-4D97-AF65-F5344CB8AC3E}">
        <p14:creationId xmlns:p14="http://schemas.microsoft.com/office/powerpoint/2010/main" val="122218190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1D041D0-75A6-4031-8522-025BDB0B36A8}"/>
              </a:ext>
            </a:extLst>
          </p:cNvPr>
          <p:cNvSpPr>
            <a:spLocks noGrp="1"/>
          </p:cNvSpPr>
          <p:nvPr>
            <p:ph type="title"/>
          </p:nvPr>
        </p:nvSpPr>
        <p:spPr/>
        <p:txBody>
          <a:bodyPr/>
          <a:lstStyle/>
          <a:p>
            <a:endParaRPr lang="en-US"/>
          </a:p>
        </p:txBody>
      </p:sp>
      <p:sp>
        <p:nvSpPr>
          <p:cNvPr id="5" name="AutoShape 18">
            <a:hlinkClick r:id="" action="ppaction://noaction"/>
            <a:extLst>
              <a:ext uri="{FF2B5EF4-FFF2-40B4-BE49-F238E27FC236}">
                <a16:creationId xmlns:a16="http://schemas.microsoft.com/office/drawing/2014/main" id="{A3F6105A-BAFB-48EB-BFBD-658E7CF3BB93}"/>
              </a:ext>
            </a:extLst>
          </p:cNvPr>
          <p:cNvSpPr>
            <a:spLocks noChangeArrowheads="1"/>
          </p:cNvSpPr>
          <p:nvPr/>
        </p:nvSpPr>
        <p:spPr bwMode="auto">
          <a:xfrm>
            <a:off x="0" y="3777415"/>
            <a:ext cx="9144000" cy="612775"/>
          </a:xfrm>
          <a:prstGeom prst="roundRect">
            <a:avLst>
              <a:gd name="adj" fmla="val 0"/>
            </a:avLst>
          </a:prstGeom>
          <a:solidFill>
            <a:srgbClr val="009AE0">
              <a:alpha val="15000"/>
            </a:srgbClr>
          </a:solidFill>
          <a:ln w="0" algn="ctr">
            <a:noFill/>
            <a:round/>
            <a:headEnd/>
            <a:tailEnd type="none" w="lg" len="lg"/>
          </a:ln>
        </p:spPr>
        <p:txBody>
          <a:bodyPr wrap="none" lIns="90000" tIns="46800" rIns="90000" bIns="46800" anchor="ctr"/>
          <a:lstStyle>
            <a:defPPr>
              <a:defRPr lang="de-DE"/>
            </a:defPPr>
            <a:lvl1pPr algn="ctr" rtl="0" eaLnBrk="0" fontAlgn="base" hangingPunct="0">
              <a:spcBef>
                <a:spcPct val="50000"/>
              </a:spcBef>
              <a:spcAft>
                <a:spcPct val="0"/>
              </a:spcAft>
              <a:defRPr sz="2200" kern="1200">
                <a:solidFill>
                  <a:schemeClr val="tx1"/>
                </a:solidFill>
                <a:latin typeface="Tahoma" pitchFamily="34" charset="0"/>
                <a:ea typeface="+mn-ea"/>
                <a:cs typeface="+mn-cs"/>
              </a:defRPr>
            </a:lvl1pPr>
            <a:lvl2pPr marL="457200" algn="ctr" rtl="0" eaLnBrk="0" fontAlgn="base" hangingPunct="0">
              <a:spcBef>
                <a:spcPct val="50000"/>
              </a:spcBef>
              <a:spcAft>
                <a:spcPct val="0"/>
              </a:spcAft>
              <a:defRPr sz="2200" kern="1200">
                <a:solidFill>
                  <a:schemeClr val="tx1"/>
                </a:solidFill>
                <a:latin typeface="Tahoma" pitchFamily="34" charset="0"/>
                <a:ea typeface="+mn-ea"/>
                <a:cs typeface="+mn-cs"/>
              </a:defRPr>
            </a:lvl2pPr>
            <a:lvl3pPr marL="914400" algn="ctr" rtl="0" eaLnBrk="0" fontAlgn="base" hangingPunct="0">
              <a:spcBef>
                <a:spcPct val="50000"/>
              </a:spcBef>
              <a:spcAft>
                <a:spcPct val="0"/>
              </a:spcAft>
              <a:defRPr sz="2200" kern="1200">
                <a:solidFill>
                  <a:schemeClr val="tx1"/>
                </a:solidFill>
                <a:latin typeface="Tahoma" pitchFamily="34" charset="0"/>
                <a:ea typeface="+mn-ea"/>
                <a:cs typeface="+mn-cs"/>
              </a:defRPr>
            </a:lvl3pPr>
            <a:lvl4pPr marL="1371600" algn="ctr" rtl="0" eaLnBrk="0" fontAlgn="base" hangingPunct="0">
              <a:spcBef>
                <a:spcPct val="50000"/>
              </a:spcBef>
              <a:spcAft>
                <a:spcPct val="0"/>
              </a:spcAft>
              <a:defRPr sz="2200" kern="1200">
                <a:solidFill>
                  <a:schemeClr val="tx1"/>
                </a:solidFill>
                <a:latin typeface="Tahoma" pitchFamily="34" charset="0"/>
                <a:ea typeface="+mn-ea"/>
                <a:cs typeface="+mn-cs"/>
              </a:defRPr>
            </a:lvl4pPr>
            <a:lvl5pPr marL="1828800" algn="ctr" rtl="0" eaLnBrk="0" fontAlgn="base" hangingPunct="0">
              <a:spcBef>
                <a:spcPct val="50000"/>
              </a:spcBef>
              <a:spcAft>
                <a:spcPct val="0"/>
              </a:spcAft>
              <a:defRPr sz="2200" kern="1200">
                <a:solidFill>
                  <a:schemeClr val="tx1"/>
                </a:solidFill>
                <a:latin typeface="Tahoma" pitchFamily="34" charset="0"/>
                <a:ea typeface="+mn-ea"/>
                <a:cs typeface="+mn-cs"/>
              </a:defRPr>
            </a:lvl5pPr>
            <a:lvl6pPr marL="2286000" algn="l" defTabSz="914400" rtl="0" eaLnBrk="1" latinLnBrk="0" hangingPunct="1">
              <a:defRPr sz="2200" kern="1200">
                <a:solidFill>
                  <a:schemeClr val="tx1"/>
                </a:solidFill>
                <a:latin typeface="Tahoma" pitchFamily="34" charset="0"/>
                <a:ea typeface="+mn-ea"/>
                <a:cs typeface="+mn-cs"/>
              </a:defRPr>
            </a:lvl6pPr>
            <a:lvl7pPr marL="2743200" algn="l" defTabSz="914400" rtl="0" eaLnBrk="1" latinLnBrk="0" hangingPunct="1">
              <a:defRPr sz="2200" kern="1200">
                <a:solidFill>
                  <a:schemeClr val="tx1"/>
                </a:solidFill>
                <a:latin typeface="Tahoma" pitchFamily="34" charset="0"/>
                <a:ea typeface="+mn-ea"/>
                <a:cs typeface="+mn-cs"/>
              </a:defRPr>
            </a:lvl7pPr>
            <a:lvl8pPr marL="3200400" algn="l" defTabSz="914400" rtl="0" eaLnBrk="1" latinLnBrk="0" hangingPunct="1">
              <a:defRPr sz="2200" kern="1200">
                <a:solidFill>
                  <a:schemeClr val="tx1"/>
                </a:solidFill>
                <a:latin typeface="Tahoma" pitchFamily="34" charset="0"/>
                <a:ea typeface="+mn-ea"/>
                <a:cs typeface="+mn-cs"/>
              </a:defRPr>
            </a:lvl8pPr>
            <a:lvl9pPr marL="3657600" algn="l" defTabSz="914400" rtl="0" eaLnBrk="1" latinLnBrk="0" hangingPunct="1">
              <a:defRPr sz="2200" kern="1200">
                <a:solidFill>
                  <a:schemeClr val="tx1"/>
                </a:solidFill>
                <a:latin typeface="Tahoma" pitchFamily="34" charset="0"/>
                <a:ea typeface="+mn-ea"/>
                <a:cs typeface="+mn-cs"/>
              </a:defRPr>
            </a:lvl9pPr>
          </a:lstStyle>
          <a:p>
            <a:pPr algn="ctr" eaLnBrk="0" hangingPunct="0">
              <a:spcBef>
                <a:spcPct val="50000"/>
              </a:spcBef>
            </a:pPr>
            <a:endParaRPr lang="de-DE"/>
          </a:p>
        </p:txBody>
      </p:sp>
    </p:spTree>
    <p:extLst>
      <p:ext uri="{BB962C8B-B14F-4D97-AF65-F5344CB8AC3E}">
        <p14:creationId xmlns:p14="http://schemas.microsoft.com/office/powerpoint/2010/main" val="170309709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Anregungen</a:t>
            </a:r>
          </a:p>
        </p:txBody>
      </p:sp>
      <p:sp>
        <p:nvSpPr>
          <p:cNvPr id="3" name="Inhaltsplatzhalter 2"/>
          <p:cNvSpPr>
            <a:spLocks noGrp="1"/>
          </p:cNvSpPr>
          <p:nvPr>
            <p:ph idx="1"/>
          </p:nvPr>
        </p:nvSpPr>
        <p:spPr>
          <a:xfrm>
            <a:off x="0" y="720000"/>
            <a:ext cx="9144000" cy="430887"/>
          </a:xfrm>
        </p:spPr>
        <p:txBody>
          <a:bodyPr/>
          <a:lstStyle/>
          <a:p>
            <a:pPr marL="0" indent="0">
              <a:buNone/>
            </a:pPr>
            <a:r>
              <a:rPr lang="de-DE" sz="2800" dirty="0">
                <a:solidFill>
                  <a:srgbClr val="008000"/>
                </a:solidFill>
              </a:rPr>
              <a:t>Anregungen für weiterführende Arbeiten</a:t>
            </a:r>
            <a:endParaRPr lang="en-US" sz="2000" dirty="0">
              <a:solidFill>
                <a:srgbClr val="009AE0"/>
              </a:solidFill>
            </a:endParaRPr>
          </a:p>
        </p:txBody>
      </p:sp>
      <p:pic>
        <p:nvPicPr>
          <p:cNvPr id="5" name="Grafik 4">
            <a:extLst>
              <a:ext uri="{FF2B5EF4-FFF2-40B4-BE49-F238E27FC236}">
                <a16:creationId xmlns:a16="http://schemas.microsoft.com/office/drawing/2014/main" id="{0445CF90-902C-490E-A229-59790F28637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0" y="1316889"/>
            <a:ext cx="7817263" cy="2643473"/>
          </a:xfrm>
          <a:prstGeom prst="rect">
            <a:avLst/>
          </a:prstGeom>
        </p:spPr>
      </p:pic>
    </p:spTree>
    <p:extLst>
      <p:ext uri="{BB962C8B-B14F-4D97-AF65-F5344CB8AC3E}">
        <p14:creationId xmlns:p14="http://schemas.microsoft.com/office/powerpoint/2010/main" val="210931709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1D041D0-75A6-4031-8522-025BDB0B36A8}"/>
              </a:ext>
            </a:extLst>
          </p:cNvPr>
          <p:cNvSpPr>
            <a:spLocks noGrp="1"/>
          </p:cNvSpPr>
          <p:nvPr>
            <p:ph type="title"/>
          </p:nvPr>
        </p:nvSpPr>
        <p:spPr/>
        <p:txBody>
          <a:bodyPr/>
          <a:lstStyle/>
          <a:p>
            <a:endParaRPr lang="en-US"/>
          </a:p>
        </p:txBody>
      </p:sp>
      <p:sp>
        <p:nvSpPr>
          <p:cNvPr id="5" name="AutoShape 18">
            <a:hlinkClick r:id="" action="ppaction://noaction"/>
            <a:extLst>
              <a:ext uri="{FF2B5EF4-FFF2-40B4-BE49-F238E27FC236}">
                <a16:creationId xmlns:a16="http://schemas.microsoft.com/office/drawing/2014/main" id="{A3F6105A-BAFB-48EB-BFBD-658E7CF3BB93}"/>
              </a:ext>
            </a:extLst>
          </p:cNvPr>
          <p:cNvSpPr>
            <a:spLocks noChangeArrowheads="1"/>
          </p:cNvSpPr>
          <p:nvPr/>
        </p:nvSpPr>
        <p:spPr bwMode="auto">
          <a:xfrm>
            <a:off x="0" y="4432219"/>
            <a:ext cx="9144000" cy="612775"/>
          </a:xfrm>
          <a:prstGeom prst="roundRect">
            <a:avLst>
              <a:gd name="adj" fmla="val 0"/>
            </a:avLst>
          </a:prstGeom>
          <a:solidFill>
            <a:srgbClr val="009AE0">
              <a:alpha val="15000"/>
            </a:srgbClr>
          </a:solidFill>
          <a:ln w="0" algn="ctr">
            <a:noFill/>
            <a:round/>
            <a:headEnd/>
            <a:tailEnd type="none" w="lg" len="lg"/>
          </a:ln>
        </p:spPr>
        <p:txBody>
          <a:bodyPr wrap="none" lIns="90000" tIns="46800" rIns="90000" bIns="46800" anchor="ctr"/>
          <a:lstStyle>
            <a:defPPr>
              <a:defRPr lang="de-DE"/>
            </a:defPPr>
            <a:lvl1pPr algn="ctr" rtl="0" eaLnBrk="0" fontAlgn="base" hangingPunct="0">
              <a:spcBef>
                <a:spcPct val="50000"/>
              </a:spcBef>
              <a:spcAft>
                <a:spcPct val="0"/>
              </a:spcAft>
              <a:defRPr sz="2200" kern="1200">
                <a:solidFill>
                  <a:schemeClr val="tx1"/>
                </a:solidFill>
                <a:latin typeface="Tahoma" pitchFamily="34" charset="0"/>
                <a:ea typeface="+mn-ea"/>
                <a:cs typeface="+mn-cs"/>
              </a:defRPr>
            </a:lvl1pPr>
            <a:lvl2pPr marL="457200" algn="ctr" rtl="0" eaLnBrk="0" fontAlgn="base" hangingPunct="0">
              <a:spcBef>
                <a:spcPct val="50000"/>
              </a:spcBef>
              <a:spcAft>
                <a:spcPct val="0"/>
              </a:spcAft>
              <a:defRPr sz="2200" kern="1200">
                <a:solidFill>
                  <a:schemeClr val="tx1"/>
                </a:solidFill>
                <a:latin typeface="Tahoma" pitchFamily="34" charset="0"/>
                <a:ea typeface="+mn-ea"/>
                <a:cs typeface="+mn-cs"/>
              </a:defRPr>
            </a:lvl2pPr>
            <a:lvl3pPr marL="914400" algn="ctr" rtl="0" eaLnBrk="0" fontAlgn="base" hangingPunct="0">
              <a:spcBef>
                <a:spcPct val="50000"/>
              </a:spcBef>
              <a:spcAft>
                <a:spcPct val="0"/>
              </a:spcAft>
              <a:defRPr sz="2200" kern="1200">
                <a:solidFill>
                  <a:schemeClr val="tx1"/>
                </a:solidFill>
                <a:latin typeface="Tahoma" pitchFamily="34" charset="0"/>
                <a:ea typeface="+mn-ea"/>
                <a:cs typeface="+mn-cs"/>
              </a:defRPr>
            </a:lvl3pPr>
            <a:lvl4pPr marL="1371600" algn="ctr" rtl="0" eaLnBrk="0" fontAlgn="base" hangingPunct="0">
              <a:spcBef>
                <a:spcPct val="50000"/>
              </a:spcBef>
              <a:spcAft>
                <a:spcPct val="0"/>
              </a:spcAft>
              <a:defRPr sz="2200" kern="1200">
                <a:solidFill>
                  <a:schemeClr val="tx1"/>
                </a:solidFill>
                <a:latin typeface="Tahoma" pitchFamily="34" charset="0"/>
                <a:ea typeface="+mn-ea"/>
                <a:cs typeface="+mn-cs"/>
              </a:defRPr>
            </a:lvl4pPr>
            <a:lvl5pPr marL="1828800" algn="ctr" rtl="0" eaLnBrk="0" fontAlgn="base" hangingPunct="0">
              <a:spcBef>
                <a:spcPct val="50000"/>
              </a:spcBef>
              <a:spcAft>
                <a:spcPct val="0"/>
              </a:spcAft>
              <a:defRPr sz="2200" kern="1200">
                <a:solidFill>
                  <a:schemeClr val="tx1"/>
                </a:solidFill>
                <a:latin typeface="Tahoma" pitchFamily="34" charset="0"/>
                <a:ea typeface="+mn-ea"/>
                <a:cs typeface="+mn-cs"/>
              </a:defRPr>
            </a:lvl5pPr>
            <a:lvl6pPr marL="2286000" algn="l" defTabSz="914400" rtl="0" eaLnBrk="1" latinLnBrk="0" hangingPunct="1">
              <a:defRPr sz="2200" kern="1200">
                <a:solidFill>
                  <a:schemeClr val="tx1"/>
                </a:solidFill>
                <a:latin typeface="Tahoma" pitchFamily="34" charset="0"/>
                <a:ea typeface="+mn-ea"/>
                <a:cs typeface="+mn-cs"/>
              </a:defRPr>
            </a:lvl6pPr>
            <a:lvl7pPr marL="2743200" algn="l" defTabSz="914400" rtl="0" eaLnBrk="1" latinLnBrk="0" hangingPunct="1">
              <a:defRPr sz="2200" kern="1200">
                <a:solidFill>
                  <a:schemeClr val="tx1"/>
                </a:solidFill>
                <a:latin typeface="Tahoma" pitchFamily="34" charset="0"/>
                <a:ea typeface="+mn-ea"/>
                <a:cs typeface="+mn-cs"/>
              </a:defRPr>
            </a:lvl7pPr>
            <a:lvl8pPr marL="3200400" algn="l" defTabSz="914400" rtl="0" eaLnBrk="1" latinLnBrk="0" hangingPunct="1">
              <a:defRPr sz="2200" kern="1200">
                <a:solidFill>
                  <a:schemeClr val="tx1"/>
                </a:solidFill>
                <a:latin typeface="Tahoma" pitchFamily="34" charset="0"/>
                <a:ea typeface="+mn-ea"/>
                <a:cs typeface="+mn-cs"/>
              </a:defRPr>
            </a:lvl8pPr>
            <a:lvl9pPr marL="3657600" algn="l" defTabSz="914400" rtl="0" eaLnBrk="1" latinLnBrk="0" hangingPunct="1">
              <a:defRPr sz="2200" kern="1200">
                <a:solidFill>
                  <a:schemeClr val="tx1"/>
                </a:solidFill>
                <a:latin typeface="Tahoma" pitchFamily="34" charset="0"/>
                <a:ea typeface="+mn-ea"/>
                <a:cs typeface="+mn-cs"/>
              </a:defRPr>
            </a:lvl9pPr>
          </a:lstStyle>
          <a:p>
            <a:pPr algn="ctr" eaLnBrk="0" hangingPunct="0">
              <a:spcBef>
                <a:spcPct val="50000"/>
              </a:spcBef>
            </a:pPr>
            <a:endParaRPr lang="de-DE"/>
          </a:p>
        </p:txBody>
      </p:sp>
    </p:spTree>
    <p:extLst>
      <p:ext uri="{BB962C8B-B14F-4D97-AF65-F5344CB8AC3E}">
        <p14:creationId xmlns:p14="http://schemas.microsoft.com/office/powerpoint/2010/main" val="98561988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Einleitung</a:t>
            </a:r>
          </a:p>
        </p:txBody>
      </p:sp>
      <p:sp>
        <p:nvSpPr>
          <p:cNvPr id="3" name="Inhaltsplatzhalter 2"/>
          <p:cNvSpPr>
            <a:spLocks noGrp="1"/>
          </p:cNvSpPr>
          <p:nvPr>
            <p:ph idx="1"/>
          </p:nvPr>
        </p:nvSpPr>
        <p:spPr>
          <a:xfrm>
            <a:off x="0" y="720000"/>
            <a:ext cx="9144000" cy="430887"/>
          </a:xfrm>
        </p:spPr>
        <p:txBody>
          <a:bodyPr/>
          <a:lstStyle/>
          <a:p>
            <a:pPr marL="0" indent="0">
              <a:buNone/>
            </a:pPr>
            <a:r>
              <a:rPr lang="de-DE" sz="2800">
                <a:solidFill>
                  <a:srgbClr val="008000"/>
                </a:solidFill>
              </a:rPr>
              <a:t>2. Motivation</a:t>
            </a:r>
            <a:endParaRPr lang="de-DE" sz="2000" dirty="0">
              <a:solidFill>
                <a:srgbClr val="009AE0"/>
              </a:solidFill>
            </a:endParaRPr>
          </a:p>
        </p:txBody>
      </p:sp>
      <p:pic>
        <p:nvPicPr>
          <p:cNvPr id="19" name="Grafik 18">
            <a:extLst>
              <a:ext uri="{FF2B5EF4-FFF2-40B4-BE49-F238E27FC236}">
                <a16:creationId xmlns:a16="http://schemas.microsoft.com/office/drawing/2014/main" id="{2A6CBC0F-B913-41C9-ACD6-CA2F6766A51A}"/>
              </a:ext>
            </a:extLst>
          </p:cNvPr>
          <p:cNvPicPr>
            <a:picLocks/>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67224" y="1718093"/>
            <a:ext cx="4956905" cy="1801082"/>
          </a:xfrm>
          <a:prstGeom prst="rect">
            <a:avLst/>
          </a:prstGeom>
        </p:spPr>
      </p:pic>
      <p:pic>
        <p:nvPicPr>
          <p:cNvPr id="17" name="Grafik 16">
            <a:extLst>
              <a:ext uri="{FF2B5EF4-FFF2-40B4-BE49-F238E27FC236}">
                <a16:creationId xmlns:a16="http://schemas.microsoft.com/office/drawing/2014/main" id="{B91FF6D0-2195-4587-A291-A40628597DF4}"/>
              </a:ext>
            </a:extLst>
          </p:cNvPr>
          <p:cNvPicPr>
            <a:picLocks/>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67224" y="3854277"/>
            <a:ext cx="4903470" cy="2322862"/>
          </a:xfrm>
          <a:prstGeom prst="rect">
            <a:avLst/>
          </a:prstGeom>
        </p:spPr>
      </p:pic>
    </p:spTree>
    <p:extLst>
      <p:ext uri="{BB962C8B-B14F-4D97-AF65-F5344CB8AC3E}">
        <p14:creationId xmlns:p14="http://schemas.microsoft.com/office/powerpoint/2010/main" val="342845371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Fazit</a:t>
            </a:r>
          </a:p>
        </p:txBody>
      </p:sp>
      <p:pic>
        <p:nvPicPr>
          <p:cNvPr id="17" name="Grafik 16">
            <a:extLst>
              <a:ext uri="{FF2B5EF4-FFF2-40B4-BE49-F238E27FC236}">
                <a16:creationId xmlns:a16="http://schemas.microsoft.com/office/drawing/2014/main" id="{3147BCA7-FC73-4CA3-92CF-50850506B8E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0" y="1440000"/>
            <a:ext cx="7738682" cy="4183666"/>
          </a:xfrm>
          <a:prstGeom prst="rect">
            <a:avLst/>
          </a:prstGeom>
        </p:spPr>
      </p:pic>
    </p:spTree>
    <p:extLst>
      <p:ext uri="{BB962C8B-B14F-4D97-AF65-F5344CB8AC3E}">
        <p14:creationId xmlns:p14="http://schemas.microsoft.com/office/powerpoint/2010/main" val="13778334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1D041D0-75A6-4031-8522-025BDB0B36A8}"/>
              </a:ext>
            </a:extLst>
          </p:cNvPr>
          <p:cNvSpPr>
            <a:spLocks noGrp="1"/>
          </p:cNvSpPr>
          <p:nvPr>
            <p:ph type="title"/>
          </p:nvPr>
        </p:nvSpPr>
        <p:spPr/>
        <p:txBody>
          <a:bodyPr/>
          <a:lstStyle/>
          <a:p>
            <a:endParaRPr lang="en-US"/>
          </a:p>
        </p:txBody>
      </p:sp>
      <p:sp>
        <p:nvSpPr>
          <p:cNvPr id="5" name="AutoShape 18">
            <a:hlinkClick r:id="" action="ppaction://noaction"/>
            <a:extLst>
              <a:ext uri="{FF2B5EF4-FFF2-40B4-BE49-F238E27FC236}">
                <a16:creationId xmlns:a16="http://schemas.microsoft.com/office/drawing/2014/main" id="{A3F6105A-BAFB-48EB-BFBD-658E7CF3BB93}"/>
              </a:ext>
            </a:extLst>
          </p:cNvPr>
          <p:cNvSpPr>
            <a:spLocks noChangeArrowheads="1"/>
          </p:cNvSpPr>
          <p:nvPr/>
        </p:nvSpPr>
        <p:spPr bwMode="auto">
          <a:xfrm>
            <a:off x="0" y="5098646"/>
            <a:ext cx="9144000" cy="612775"/>
          </a:xfrm>
          <a:prstGeom prst="roundRect">
            <a:avLst>
              <a:gd name="adj" fmla="val 0"/>
            </a:avLst>
          </a:prstGeom>
          <a:solidFill>
            <a:srgbClr val="009AE0">
              <a:alpha val="15000"/>
            </a:srgbClr>
          </a:solidFill>
          <a:ln w="0" algn="ctr">
            <a:noFill/>
            <a:round/>
            <a:headEnd/>
            <a:tailEnd type="none" w="lg" len="lg"/>
          </a:ln>
        </p:spPr>
        <p:txBody>
          <a:bodyPr wrap="none" lIns="90000" tIns="46800" rIns="90000" bIns="46800" anchor="ctr"/>
          <a:lstStyle>
            <a:defPPr>
              <a:defRPr lang="de-DE"/>
            </a:defPPr>
            <a:lvl1pPr algn="ctr" rtl="0" eaLnBrk="0" fontAlgn="base" hangingPunct="0">
              <a:spcBef>
                <a:spcPct val="50000"/>
              </a:spcBef>
              <a:spcAft>
                <a:spcPct val="0"/>
              </a:spcAft>
              <a:defRPr sz="2200" kern="1200">
                <a:solidFill>
                  <a:schemeClr val="tx1"/>
                </a:solidFill>
                <a:latin typeface="Tahoma" pitchFamily="34" charset="0"/>
                <a:ea typeface="+mn-ea"/>
                <a:cs typeface="+mn-cs"/>
              </a:defRPr>
            </a:lvl1pPr>
            <a:lvl2pPr marL="457200" algn="ctr" rtl="0" eaLnBrk="0" fontAlgn="base" hangingPunct="0">
              <a:spcBef>
                <a:spcPct val="50000"/>
              </a:spcBef>
              <a:spcAft>
                <a:spcPct val="0"/>
              </a:spcAft>
              <a:defRPr sz="2200" kern="1200">
                <a:solidFill>
                  <a:schemeClr val="tx1"/>
                </a:solidFill>
                <a:latin typeface="Tahoma" pitchFamily="34" charset="0"/>
                <a:ea typeface="+mn-ea"/>
                <a:cs typeface="+mn-cs"/>
              </a:defRPr>
            </a:lvl2pPr>
            <a:lvl3pPr marL="914400" algn="ctr" rtl="0" eaLnBrk="0" fontAlgn="base" hangingPunct="0">
              <a:spcBef>
                <a:spcPct val="50000"/>
              </a:spcBef>
              <a:spcAft>
                <a:spcPct val="0"/>
              </a:spcAft>
              <a:defRPr sz="2200" kern="1200">
                <a:solidFill>
                  <a:schemeClr val="tx1"/>
                </a:solidFill>
                <a:latin typeface="Tahoma" pitchFamily="34" charset="0"/>
                <a:ea typeface="+mn-ea"/>
                <a:cs typeface="+mn-cs"/>
              </a:defRPr>
            </a:lvl3pPr>
            <a:lvl4pPr marL="1371600" algn="ctr" rtl="0" eaLnBrk="0" fontAlgn="base" hangingPunct="0">
              <a:spcBef>
                <a:spcPct val="50000"/>
              </a:spcBef>
              <a:spcAft>
                <a:spcPct val="0"/>
              </a:spcAft>
              <a:defRPr sz="2200" kern="1200">
                <a:solidFill>
                  <a:schemeClr val="tx1"/>
                </a:solidFill>
                <a:latin typeface="Tahoma" pitchFamily="34" charset="0"/>
                <a:ea typeface="+mn-ea"/>
                <a:cs typeface="+mn-cs"/>
              </a:defRPr>
            </a:lvl4pPr>
            <a:lvl5pPr marL="1828800" algn="ctr" rtl="0" eaLnBrk="0" fontAlgn="base" hangingPunct="0">
              <a:spcBef>
                <a:spcPct val="50000"/>
              </a:spcBef>
              <a:spcAft>
                <a:spcPct val="0"/>
              </a:spcAft>
              <a:defRPr sz="2200" kern="1200">
                <a:solidFill>
                  <a:schemeClr val="tx1"/>
                </a:solidFill>
                <a:latin typeface="Tahoma" pitchFamily="34" charset="0"/>
                <a:ea typeface="+mn-ea"/>
                <a:cs typeface="+mn-cs"/>
              </a:defRPr>
            </a:lvl5pPr>
            <a:lvl6pPr marL="2286000" algn="l" defTabSz="914400" rtl="0" eaLnBrk="1" latinLnBrk="0" hangingPunct="1">
              <a:defRPr sz="2200" kern="1200">
                <a:solidFill>
                  <a:schemeClr val="tx1"/>
                </a:solidFill>
                <a:latin typeface="Tahoma" pitchFamily="34" charset="0"/>
                <a:ea typeface="+mn-ea"/>
                <a:cs typeface="+mn-cs"/>
              </a:defRPr>
            </a:lvl6pPr>
            <a:lvl7pPr marL="2743200" algn="l" defTabSz="914400" rtl="0" eaLnBrk="1" latinLnBrk="0" hangingPunct="1">
              <a:defRPr sz="2200" kern="1200">
                <a:solidFill>
                  <a:schemeClr val="tx1"/>
                </a:solidFill>
                <a:latin typeface="Tahoma" pitchFamily="34" charset="0"/>
                <a:ea typeface="+mn-ea"/>
                <a:cs typeface="+mn-cs"/>
              </a:defRPr>
            </a:lvl7pPr>
            <a:lvl8pPr marL="3200400" algn="l" defTabSz="914400" rtl="0" eaLnBrk="1" latinLnBrk="0" hangingPunct="1">
              <a:defRPr sz="2200" kern="1200">
                <a:solidFill>
                  <a:schemeClr val="tx1"/>
                </a:solidFill>
                <a:latin typeface="Tahoma" pitchFamily="34" charset="0"/>
                <a:ea typeface="+mn-ea"/>
                <a:cs typeface="+mn-cs"/>
              </a:defRPr>
            </a:lvl8pPr>
            <a:lvl9pPr marL="3657600" algn="l" defTabSz="914400" rtl="0" eaLnBrk="1" latinLnBrk="0" hangingPunct="1">
              <a:defRPr sz="2200" kern="1200">
                <a:solidFill>
                  <a:schemeClr val="tx1"/>
                </a:solidFill>
                <a:latin typeface="Tahoma" pitchFamily="34" charset="0"/>
                <a:ea typeface="+mn-ea"/>
                <a:cs typeface="+mn-cs"/>
              </a:defRPr>
            </a:lvl9pPr>
          </a:lstStyle>
          <a:p>
            <a:pPr algn="ctr" eaLnBrk="0" hangingPunct="0">
              <a:spcBef>
                <a:spcPct val="50000"/>
              </a:spcBef>
            </a:pPr>
            <a:endParaRPr lang="de-DE"/>
          </a:p>
        </p:txBody>
      </p:sp>
    </p:spTree>
    <p:extLst>
      <p:ext uri="{BB962C8B-B14F-4D97-AF65-F5344CB8AC3E}">
        <p14:creationId xmlns:p14="http://schemas.microsoft.com/office/powerpoint/2010/main" val="186000610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tmp.bmp"/>
          <p:cNvPicPr>
            <a:picLocks noChangeAspect="1"/>
          </p:cNvPicPr>
          <p:nvPr>
            <p:custDataLst>
              <p:tags r:id="rId1"/>
            </p:custDataLst>
          </p:nvPr>
        </p:nvPicPr>
        <p:blipFill>
          <a:blip r:embed="rId4" cstate="print"/>
          <a:stretch>
            <a:fillRect/>
          </a:stretch>
        </p:blipFill>
        <p:spPr bwMode="auto">
          <a:xfrm>
            <a:off x="4652598" y="1619998"/>
            <a:ext cx="50800" cy="73176"/>
          </a:xfrm>
          <a:prstGeom prst="rect">
            <a:avLst/>
          </a:prstGeom>
          <a:noFill/>
          <a:ln/>
          <a:effectLst/>
        </p:spPr>
      </p:pic>
      <p:sp>
        <p:nvSpPr>
          <p:cNvPr id="7" name="Titel 6"/>
          <p:cNvSpPr>
            <a:spLocks noGrp="1"/>
          </p:cNvSpPr>
          <p:nvPr>
            <p:ph type="title"/>
          </p:nvPr>
        </p:nvSpPr>
        <p:spPr>
          <a:xfrm>
            <a:off x="-8626" y="0"/>
            <a:ext cx="9144000" cy="553998"/>
          </a:xfrm>
        </p:spPr>
        <p:txBody>
          <a:bodyPr/>
          <a:lstStyle/>
          <a:p>
            <a:r>
              <a:rPr lang="de-DE" dirty="0"/>
              <a:t>Literatur</a:t>
            </a:r>
          </a:p>
        </p:txBody>
      </p:sp>
      <p:pic>
        <p:nvPicPr>
          <p:cNvPr id="3" name="Grafik 2"/>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356283" y="553998"/>
            <a:ext cx="8694230" cy="1871674"/>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1D041D0-75A6-4031-8522-025BDB0B36A8}"/>
              </a:ext>
            </a:extLst>
          </p:cNvPr>
          <p:cNvSpPr>
            <a:spLocks noGrp="1"/>
          </p:cNvSpPr>
          <p:nvPr>
            <p:ph type="title"/>
          </p:nvPr>
        </p:nvSpPr>
        <p:spPr/>
        <p:txBody>
          <a:bodyPr/>
          <a:lstStyle/>
          <a:p>
            <a:endParaRPr lang="en-US"/>
          </a:p>
        </p:txBody>
      </p:sp>
      <p:sp>
        <p:nvSpPr>
          <p:cNvPr id="5" name="AutoShape 18">
            <a:hlinkClick r:id="" action="ppaction://noaction"/>
            <a:extLst>
              <a:ext uri="{FF2B5EF4-FFF2-40B4-BE49-F238E27FC236}">
                <a16:creationId xmlns:a16="http://schemas.microsoft.com/office/drawing/2014/main" id="{A3F6105A-BAFB-48EB-BFBD-658E7CF3BB93}"/>
              </a:ext>
            </a:extLst>
          </p:cNvPr>
          <p:cNvSpPr>
            <a:spLocks noChangeArrowheads="1"/>
          </p:cNvSpPr>
          <p:nvPr/>
        </p:nvSpPr>
        <p:spPr bwMode="auto">
          <a:xfrm>
            <a:off x="0" y="1818764"/>
            <a:ext cx="9144000" cy="612775"/>
          </a:xfrm>
          <a:prstGeom prst="roundRect">
            <a:avLst>
              <a:gd name="adj" fmla="val 0"/>
            </a:avLst>
          </a:prstGeom>
          <a:solidFill>
            <a:srgbClr val="009AE0">
              <a:alpha val="15000"/>
            </a:srgbClr>
          </a:solidFill>
          <a:ln w="0" algn="ctr">
            <a:noFill/>
            <a:round/>
            <a:headEnd/>
            <a:tailEnd type="none" w="lg" len="lg"/>
          </a:ln>
        </p:spPr>
        <p:txBody>
          <a:bodyPr wrap="none" lIns="90000" tIns="46800" rIns="90000" bIns="46800" anchor="ctr"/>
          <a:lstStyle>
            <a:defPPr>
              <a:defRPr lang="de-DE"/>
            </a:defPPr>
            <a:lvl1pPr algn="ctr" rtl="0" eaLnBrk="0" fontAlgn="base" hangingPunct="0">
              <a:spcBef>
                <a:spcPct val="50000"/>
              </a:spcBef>
              <a:spcAft>
                <a:spcPct val="0"/>
              </a:spcAft>
              <a:defRPr sz="2200" kern="1200">
                <a:solidFill>
                  <a:schemeClr val="tx1"/>
                </a:solidFill>
                <a:latin typeface="Tahoma" pitchFamily="34" charset="0"/>
                <a:ea typeface="+mn-ea"/>
                <a:cs typeface="+mn-cs"/>
              </a:defRPr>
            </a:lvl1pPr>
            <a:lvl2pPr marL="457200" algn="ctr" rtl="0" eaLnBrk="0" fontAlgn="base" hangingPunct="0">
              <a:spcBef>
                <a:spcPct val="50000"/>
              </a:spcBef>
              <a:spcAft>
                <a:spcPct val="0"/>
              </a:spcAft>
              <a:defRPr sz="2200" kern="1200">
                <a:solidFill>
                  <a:schemeClr val="tx1"/>
                </a:solidFill>
                <a:latin typeface="Tahoma" pitchFamily="34" charset="0"/>
                <a:ea typeface="+mn-ea"/>
                <a:cs typeface="+mn-cs"/>
              </a:defRPr>
            </a:lvl2pPr>
            <a:lvl3pPr marL="914400" algn="ctr" rtl="0" eaLnBrk="0" fontAlgn="base" hangingPunct="0">
              <a:spcBef>
                <a:spcPct val="50000"/>
              </a:spcBef>
              <a:spcAft>
                <a:spcPct val="0"/>
              </a:spcAft>
              <a:defRPr sz="2200" kern="1200">
                <a:solidFill>
                  <a:schemeClr val="tx1"/>
                </a:solidFill>
                <a:latin typeface="Tahoma" pitchFamily="34" charset="0"/>
                <a:ea typeface="+mn-ea"/>
                <a:cs typeface="+mn-cs"/>
              </a:defRPr>
            </a:lvl3pPr>
            <a:lvl4pPr marL="1371600" algn="ctr" rtl="0" eaLnBrk="0" fontAlgn="base" hangingPunct="0">
              <a:spcBef>
                <a:spcPct val="50000"/>
              </a:spcBef>
              <a:spcAft>
                <a:spcPct val="0"/>
              </a:spcAft>
              <a:defRPr sz="2200" kern="1200">
                <a:solidFill>
                  <a:schemeClr val="tx1"/>
                </a:solidFill>
                <a:latin typeface="Tahoma" pitchFamily="34" charset="0"/>
                <a:ea typeface="+mn-ea"/>
                <a:cs typeface="+mn-cs"/>
              </a:defRPr>
            </a:lvl4pPr>
            <a:lvl5pPr marL="1828800" algn="ctr" rtl="0" eaLnBrk="0" fontAlgn="base" hangingPunct="0">
              <a:spcBef>
                <a:spcPct val="50000"/>
              </a:spcBef>
              <a:spcAft>
                <a:spcPct val="0"/>
              </a:spcAft>
              <a:defRPr sz="2200" kern="1200">
                <a:solidFill>
                  <a:schemeClr val="tx1"/>
                </a:solidFill>
                <a:latin typeface="Tahoma" pitchFamily="34" charset="0"/>
                <a:ea typeface="+mn-ea"/>
                <a:cs typeface="+mn-cs"/>
              </a:defRPr>
            </a:lvl5pPr>
            <a:lvl6pPr marL="2286000" algn="l" defTabSz="914400" rtl="0" eaLnBrk="1" latinLnBrk="0" hangingPunct="1">
              <a:defRPr sz="2200" kern="1200">
                <a:solidFill>
                  <a:schemeClr val="tx1"/>
                </a:solidFill>
                <a:latin typeface="Tahoma" pitchFamily="34" charset="0"/>
                <a:ea typeface="+mn-ea"/>
                <a:cs typeface="+mn-cs"/>
              </a:defRPr>
            </a:lvl6pPr>
            <a:lvl7pPr marL="2743200" algn="l" defTabSz="914400" rtl="0" eaLnBrk="1" latinLnBrk="0" hangingPunct="1">
              <a:defRPr sz="2200" kern="1200">
                <a:solidFill>
                  <a:schemeClr val="tx1"/>
                </a:solidFill>
                <a:latin typeface="Tahoma" pitchFamily="34" charset="0"/>
                <a:ea typeface="+mn-ea"/>
                <a:cs typeface="+mn-cs"/>
              </a:defRPr>
            </a:lvl7pPr>
            <a:lvl8pPr marL="3200400" algn="l" defTabSz="914400" rtl="0" eaLnBrk="1" latinLnBrk="0" hangingPunct="1">
              <a:defRPr sz="2200" kern="1200">
                <a:solidFill>
                  <a:schemeClr val="tx1"/>
                </a:solidFill>
                <a:latin typeface="Tahoma" pitchFamily="34" charset="0"/>
                <a:ea typeface="+mn-ea"/>
                <a:cs typeface="+mn-cs"/>
              </a:defRPr>
            </a:lvl8pPr>
            <a:lvl9pPr marL="3657600" algn="l" defTabSz="914400" rtl="0" eaLnBrk="1" latinLnBrk="0" hangingPunct="1">
              <a:defRPr sz="2200" kern="1200">
                <a:solidFill>
                  <a:schemeClr val="tx1"/>
                </a:solidFill>
                <a:latin typeface="Tahoma" pitchFamily="34" charset="0"/>
                <a:ea typeface="+mn-ea"/>
                <a:cs typeface="+mn-cs"/>
              </a:defRPr>
            </a:lvl9pPr>
          </a:lstStyle>
          <a:p>
            <a:pPr algn="ctr" eaLnBrk="0" hangingPunct="0">
              <a:spcBef>
                <a:spcPct val="50000"/>
              </a:spcBef>
            </a:pPr>
            <a:endParaRPr lang="de-DE"/>
          </a:p>
        </p:txBody>
      </p:sp>
    </p:spTree>
    <p:extLst>
      <p:ext uri="{BB962C8B-B14F-4D97-AF65-F5344CB8AC3E}">
        <p14:creationId xmlns:p14="http://schemas.microsoft.com/office/powerpoint/2010/main" val="264021949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Ressourcen</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1. </a:t>
            </a:r>
            <a:r>
              <a:rPr lang="de-DE" sz="2800" dirty="0" err="1">
                <a:solidFill>
                  <a:srgbClr val="008000"/>
                </a:solidFill>
              </a:rPr>
              <a:t>ShapeNet</a:t>
            </a:r>
            <a:r>
              <a:rPr lang="de-DE" sz="2800" dirty="0">
                <a:solidFill>
                  <a:srgbClr val="008000"/>
                </a:solidFill>
              </a:rPr>
              <a:t> </a:t>
            </a:r>
            <a:r>
              <a:rPr lang="de-DE" sz="2000" dirty="0">
                <a:solidFill>
                  <a:srgbClr val="009AE0"/>
                </a:solidFill>
              </a:rPr>
              <a:t>(Chang et al. </a:t>
            </a:r>
            <a:r>
              <a:rPr lang="en-US" sz="2000" dirty="0">
                <a:solidFill>
                  <a:srgbClr val="009AE0"/>
                </a:solidFill>
              </a:rPr>
              <a:t>2015)</a:t>
            </a:r>
            <a:endParaRPr lang="de-DE" sz="2000" dirty="0">
              <a:solidFill>
                <a:srgbClr val="009AE0"/>
              </a:solidFill>
            </a:endParaRPr>
          </a:p>
        </p:txBody>
      </p:sp>
      <p:pic>
        <p:nvPicPr>
          <p:cNvPr id="5" name="Grafik 4">
            <a:extLst>
              <a:ext uri="{FF2B5EF4-FFF2-40B4-BE49-F238E27FC236}">
                <a16:creationId xmlns:a16="http://schemas.microsoft.com/office/drawing/2014/main" id="{D8860433-6DB9-4B86-88DA-2AC0BEC3F9D2}"/>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7224" y="1435100"/>
            <a:ext cx="7612952" cy="1279303"/>
          </a:xfrm>
          <a:prstGeom prst="rect">
            <a:avLst/>
          </a:prstGeom>
        </p:spPr>
      </p:pic>
    </p:spTree>
    <p:extLst>
      <p:ext uri="{BB962C8B-B14F-4D97-AF65-F5344CB8AC3E}">
        <p14:creationId xmlns:p14="http://schemas.microsoft.com/office/powerpoint/2010/main" val="171588267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Ressourcen</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2. </a:t>
            </a:r>
            <a:r>
              <a:rPr lang="de-DE" sz="2800" dirty="0" err="1">
                <a:solidFill>
                  <a:srgbClr val="008000"/>
                </a:solidFill>
              </a:rPr>
              <a:t>ShapeNet</a:t>
            </a:r>
            <a:r>
              <a:rPr lang="de-DE" sz="2800" dirty="0">
                <a:solidFill>
                  <a:srgbClr val="008000"/>
                </a:solidFill>
              </a:rPr>
              <a:t> Typen </a:t>
            </a:r>
            <a:r>
              <a:rPr lang="de-DE" sz="2000" dirty="0">
                <a:solidFill>
                  <a:srgbClr val="009AE0"/>
                </a:solidFill>
              </a:rPr>
              <a:t>(Chang et al. </a:t>
            </a:r>
            <a:r>
              <a:rPr lang="en-US" sz="2000" dirty="0">
                <a:solidFill>
                  <a:srgbClr val="009AE0"/>
                </a:solidFill>
              </a:rPr>
              <a:t>2015 </a:t>
            </a:r>
            <a:r>
              <a:rPr lang="en-US" sz="2000" dirty="0" err="1">
                <a:solidFill>
                  <a:srgbClr val="009AE0"/>
                </a:solidFill>
              </a:rPr>
              <a:t>ergänzt</a:t>
            </a:r>
            <a:r>
              <a:rPr lang="en-US" sz="2000" dirty="0">
                <a:solidFill>
                  <a:srgbClr val="009AE0"/>
                </a:solidFill>
              </a:rPr>
              <a:t> </a:t>
            </a:r>
            <a:r>
              <a:rPr lang="en-US" sz="2000" dirty="0" err="1">
                <a:solidFill>
                  <a:srgbClr val="009AE0"/>
                </a:solidFill>
              </a:rPr>
              <a:t>durch</a:t>
            </a:r>
            <a:r>
              <a:rPr lang="en-US" sz="2000" dirty="0">
                <a:solidFill>
                  <a:srgbClr val="009AE0"/>
                </a:solidFill>
              </a:rPr>
              <a:t> </a:t>
            </a:r>
            <a:r>
              <a:rPr lang="en-US" sz="2000" dirty="0" err="1">
                <a:solidFill>
                  <a:srgbClr val="009AE0"/>
                </a:solidFill>
              </a:rPr>
              <a:t>Verfasser</a:t>
            </a:r>
            <a:r>
              <a:rPr lang="en-US" sz="2000" dirty="0">
                <a:solidFill>
                  <a:srgbClr val="009AE0"/>
                </a:solidFill>
              </a:rPr>
              <a:t>)</a:t>
            </a:r>
            <a:endParaRPr lang="de-DE" sz="2000" dirty="0">
              <a:solidFill>
                <a:srgbClr val="009AE0"/>
              </a:solidFill>
            </a:endParaRPr>
          </a:p>
        </p:txBody>
      </p:sp>
      <p:pic>
        <p:nvPicPr>
          <p:cNvPr id="72" name="Grafik 71">
            <a:extLst>
              <a:ext uri="{FF2B5EF4-FFF2-40B4-BE49-F238E27FC236}">
                <a16:creationId xmlns:a16="http://schemas.microsoft.com/office/drawing/2014/main" id="{ED1E0FA3-B83F-4A16-97E1-24573AB03003}"/>
              </a:ext>
            </a:extLst>
          </p:cNvPr>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29463" y="1150887"/>
            <a:ext cx="8285073" cy="5413172"/>
          </a:xfrm>
          <a:prstGeom prst="rect">
            <a:avLst/>
          </a:prstGeom>
        </p:spPr>
      </p:pic>
    </p:spTree>
    <p:extLst>
      <p:ext uri="{BB962C8B-B14F-4D97-AF65-F5344CB8AC3E}">
        <p14:creationId xmlns:p14="http://schemas.microsoft.com/office/powerpoint/2010/main" val="232920601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Verwendete Ressourcen</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3. </a:t>
            </a:r>
            <a:r>
              <a:rPr lang="de-DE" sz="2800" dirty="0" err="1">
                <a:solidFill>
                  <a:srgbClr val="008000"/>
                </a:solidFill>
              </a:rPr>
              <a:t>StolperwegeVR</a:t>
            </a:r>
            <a:r>
              <a:rPr lang="de-DE" sz="2800" dirty="0">
                <a:solidFill>
                  <a:srgbClr val="008000"/>
                </a:solidFill>
              </a:rPr>
              <a:t> </a:t>
            </a:r>
            <a:r>
              <a:rPr lang="de-DE" sz="2000" dirty="0">
                <a:solidFill>
                  <a:srgbClr val="009AE0"/>
                </a:solidFill>
              </a:rPr>
              <a:t>(</a:t>
            </a:r>
            <a:r>
              <a:rPr lang="de-DE" sz="2000" dirty="0" err="1">
                <a:solidFill>
                  <a:srgbClr val="009AE0"/>
                </a:solidFill>
              </a:rPr>
              <a:t>StolperwegeVR</a:t>
            </a:r>
            <a:r>
              <a:rPr lang="de-DE" sz="2000" dirty="0">
                <a:solidFill>
                  <a:srgbClr val="009AE0"/>
                </a:solidFill>
              </a:rPr>
              <a:t> 2022</a:t>
            </a:r>
            <a:r>
              <a:rPr lang="en-US" sz="2000" dirty="0">
                <a:solidFill>
                  <a:srgbClr val="009AE0"/>
                </a:solidFill>
              </a:rPr>
              <a:t>)</a:t>
            </a:r>
            <a:endParaRPr lang="de-DE" sz="2000" dirty="0">
              <a:solidFill>
                <a:srgbClr val="009AE0"/>
              </a:solidFill>
            </a:endParaRPr>
          </a:p>
        </p:txBody>
      </p:sp>
      <p:pic>
        <p:nvPicPr>
          <p:cNvPr id="7" name="Grafik 6">
            <a:extLst>
              <a:ext uri="{FF2B5EF4-FFF2-40B4-BE49-F238E27FC236}">
                <a16:creationId xmlns:a16="http://schemas.microsoft.com/office/drawing/2014/main" id="{8C90DC6E-8AB7-45A1-86C5-BCC93E87C6CF}"/>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1" y="1440000"/>
            <a:ext cx="6519101" cy="1804226"/>
          </a:xfrm>
          <a:prstGeom prst="rect">
            <a:avLst/>
          </a:prstGeom>
        </p:spPr>
      </p:pic>
    </p:spTree>
    <p:extLst>
      <p:ext uri="{BB962C8B-B14F-4D97-AF65-F5344CB8AC3E}">
        <p14:creationId xmlns:p14="http://schemas.microsoft.com/office/powerpoint/2010/main" val="8629718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Verwendete Ressourcen</a:t>
            </a:r>
          </a:p>
        </p:txBody>
      </p:sp>
      <p:sp>
        <p:nvSpPr>
          <p:cNvPr id="3" name="Inhaltsplatzhalter 2"/>
          <p:cNvSpPr>
            <a:spLocks noGrp="1"/>
          </p:cNvSpPr>
          <p:nvPr>
            <p:ph idx="1"/>
          </p:nvPr>
        </p:nvSpPr>
        <p:spPr>
          <a:xfrm>
            <a:off x="0" y="720000"/>
            <a:ext cx="9144000" cy="861774"/>
          </a:xfrm>
        </p:spPr>
        <p:txBody>
          <a:bodyPr/>
          <a:lstStyle/>
          <a:p>
            <a:pPr>
              <a:buNone/>
            </a:pPr>
            <a:r>
              <a:rPr lang="de-DE" sz="2800" dirty="0">
                <a:solidFill>
                  <a:srgbClr val="008000"/>
                </a:solidFill>
              </a:rPr>
              <a:t>4. </a:t>
            </a:r>
            <a:r>
              <a:rPr lang="en-US" sz="2800" dirty="0">
                <a:solidFill>
                  <a:srgbClr val="008000"/>
                </a:solidFill>
              </a:rPr>
              <a:t>Language-Driven Synthesis of 3D Scenes from Scene Databases </a:t>
            </a:r>
            <a:r>
              <a:rPr lang="de-DE" sz="2000" dirty="0">
                <a:solidFill>
                  <a:srgbClr val="009AE0"/>
                </a:solidFill>
              </a:rPr>
              <a:t>(Ma u.a. 2018</a:t>
            </a:r>
            <a:r>
              <a:rPr lang="en-US" sz="2000" dirty="0">
                <a:solidFill>
                  <a:srgbClr val="009AE0"/>
                </a:solidFill>
              </a:rPr>
              <a:t>)</a:t>
            </a:r>
            <a:endParaRPr lang="de-DE" sz="2000" dirty="0">
              <a:solidFill>
                <a:srgbClr val="009AE0"/>
              </a:solidFill>
            </a:endParaRPr>
          </a:p>
        </p:txBody>
      </p:sp>
      <p:pic>
        <p:nvPicPr>
          <p:cNvPr id="5" name="Grafik 4">
            <a:extLst>
              <a:ext uri="{FF2B5EF4-FFF2-40B4-BE49-F238E27FC236}">
                <a16:creationId xmlns:a16="http://schemas.microsoft.com/office/drawing/2014/main" id="{7C20D7D6-987F-43C6-A431-8C7C20DD5E4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60000" y="1747776"/>
            <a:ext cx="7672674" cy="1807369"/>
          </a:xfrm>
          <a:prstGeom prst="rect">
            <a:avLst/>
          </a:prstGeom>
        </p:spPr>
      </p:pic>
      <p:pic>
        <p:nvPicPr>
          <p:cNvPr id="7" name="Grafik 6" descr="Ein Bild, das Text, Möbel, verschieden, Tisch enthält.&#10;&#10;Automatisch generierte Beschreibung">
            <a:extLst>
              <a:ext uri="{FF2B5EF4-FFF2-40B4-BE49-F238E27FC236}">
                <a16:creationId xmlns:a16="http://schemas.microsoft.com/office/drawing/2014/main" id="{37511248-61EC-49A4-9473-919D038468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88" y="4135592"/>
            <a:ext cx="7607823" cy="1539243"/>
          </a:xfrm>
          <a:prstGeom prst="rect">
            <a:avLst/>
          </a:prstGeom>
        </p:spPr>
      </p:pic>
    </p:spTree>
    <p:extLst>
      <p:ext uri="{BB962C8B-B14F-4D97-AF65-F5344CB8AC3E}">
        <p14:creationId xmlns:p14="http://schemas.microsoft.com/office/powerpoint/2010/main" val="241940743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FIRSTAM@TJEEWJMFUVWYY577" val="3296"/>
</p:tagLst>
</file>

<file path=ppt/tags/tag10.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pifont}&#10;\usepackage{color}&#10;\input{C:/_Template/template-LUA.tex}&#10;\begin{document}&#10;\begin{itemize}[itemsep=7pt]&#10;\item \textcolor{SeminarBlau}{Modelldatenbank (ShapeNetSem):}&#10;&#10;Detaillierte annotierte 3D Modelle&#10;&#10;\textcolor{SeminarGruen}{\ding{58}} Simulation von physikalischen Eigenschaften anhand von Annotationen&#10;&#10;\textcolor{SeminarGruen}{\ding{58}} Nutzung von 3D Modellen durch Wortsuche&#10;&#10;\textcolor{SeminarGruen}{\ding{58}} Datenbankanbindung&#10;&#10;\item \textcolor{SeminarBlau}{Textanalyse:}&#10;&#10;&#10;\textcolor{SeminarGruen}{Tagger/Parser:} SpaCy&#10;&#10;\textcolor{SeminarGruen}{Logik:} Language-Driven Synthesis of 3D Scenes from Scene Databases&#10;&#10;\textcolor{SeminarGruen}{\ding{58}} Erkennung von Entitäten, Relationen und Attributen&#10;&#10;\end{itemize}&#10;&#10;\end{document}&#10;&#10;&#10;&#10;&#10;&#10;&#10;&#10;&#10;"/>
  <p:tag name="RES" val="600"/>
  <p:tag name="TRANSPARENT" val="Wahr"/>
  <p:tag name="COMPILER" val="lualatex"/>
  <p:tag name="XCM" val="1,02006666607327"/>
  <p:tag name="YCM" val="3,98638888888889"/>
  <p:tag name="XSCALE" val="0,330000013113022"/>
  <p:tag name="YSCALE" val="0,330000013113022"/>
</p:tagLst>
</file>

<file path=ppt/tags/tag11.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input{C:/_Template/template-LUA.tex}&#10;\begin{document}&#10;\begin{itemize}&#10;\item \textcolor{SeminarGruen}{Lösungsvorschlag:} Softwarearchitektur&#10;\item \textcolor{SeminarGruen}{Modulares System:} 3D Umgebung, Textanalyse, Modelldatenbank&#10;\item \textcolor{SeminarGruen}{Beitrag:}&#10;&#10;Annotationstools zu: Relationen, Eigenschaften, Szenen&#10;&#10;Zusammenfügen von Relationen und Entitäten als Szene&#10;&#10;Konfigurierbare 3 Dimensionale Szenengenerierung&#10;&#10;Implementierter Prototyp&#10;\end{itemize}&#10;&#10;\end{document}&#10;&#10;&#10;&#10;&#10;&#10;&#10;&#10;&#10;"/>
  <p:tag name="RES" val="600"/>
  <p:tag name="TRANSPARENT" val="Wahr"/>
  <p:tag name="COMPILER" val="lualatex"/>
  <p:tag name="XCM" val="1,02006666607327"/>
  <p:tag name="YCM" val="4,85493352678087"/>
  <p:tag name="XSCALE" val="0,330000013113022"/>
  <p:tag name="YSCALE" val="0,330000013113022"/>
</p:tagLst>
</file>

<file path=ppt/tags/tag12.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pifont}&#10;\usepackage{color}&#10;\input{C:/_Template/template-LUA.tex}&#10;\begin{document}&#10;\begin{itemize}[itemsep=7pt]&#10;\item \textcolor{SeminarBlau}{Modelldatenbank (ShapeNetSem):}&#10;&#10;Detaillierte annotierte 3D Modelle&#10;&#10;\textcolor{SeminarGruen}{\ding{58}} Simulation von physikalischen Eigenschaften anhand von Annotationen&#10;&#10;\textcolor{SeminarGruen}{\ding{58}} Nutzung von 3D Modellen durch Wortsuche&#10;&#10;\textcolor{SeminarGruen}{\ding{58}} Datenbankanbindung&#10;&#10;\item \textcolor{SeminarBlau}{Textanalyse:}&#10;&#10;&#10;\textcolor{SeminarGruen}{Tagger/Parser:} SpaCy&#10;&#10;\textcolor{SeminarGruen}{Logik:} Language-Driven Synthesis of 3D Scenes from Scene Databases&#10;&#10;\textcolor{SeminarGruen}{\ding{58}} Erkennung von Entitäten, Relationen und Attributen&#10;&#10;\end{itemize}&#10;&#10;\end{document}&#10;&#10;&#10;&#10;&#10;&#10;&#10;&#10;&#10;"/>
  <p:tag name="RES" val="600"/>
  <p:tag name="TRANSPARENT" val="Wahr"/>
  <p:tag name="COMPILER" val="lualatex"/>
  <p:tag name="XCM" val="1,02006666607327"/>
  <p:tag name="YCM" val="3,98638888888889"/>
  <p:tag name="XSCALE" val="0,330000013113022"/>
  <p:tag name="YSCALE" val="0,330000013113022"/>
</p:tagLst>
</file>

<file path=ppt/tags/tag13.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pifont}&#10;\usepackage{color}&#10;\input{C:/_Template/template-LUA.tex}&#10;\begin{document}&#10;\begin{itemize}[itemsep=7pt]&#10;\item \textcolor{SeminarBlau}{Modelldatenbank (ShapeNetSem):}&#10;&#10;Detaillierte annotierte 3D Modelle&#10;&#10;\textcolor{SeminarGruen}{\ding{58}} Simulation von physikalischen Eigenschaften anhand von Annotationen&#10;&#10;\textcolor{SeminarGruen}{\ding{58}} Nutzung von 3D Modellen durch Wortsuche&#10;&#10;\textcolor{SeminarGruen}{\ding{58}} Datenbankanbindung&#10;&#10;\item \textcolor{SeminarBlau}{Textanalyse:}&#10;&#10;&#10;\textcolor{SeminarGruen}{Tagger/Parser:} SpaCy&#10;&#10;\textcolor{SeminarGruen}{Logik:} Language-Driven Synthesis of 3D Scenes from Scene Databases&#10;&#10;\textcolor{SeminarGruen}{\ding{58}} Erkennung von Entitäten, Relationen und Attributen&#10;&#10;\end{itemize}&#10;&#10;\end{document}&#10;&#10;&#10;&#10;&#10;&#10;&#10;&#10;&#10;"/>
  <p:tag name="RES" val="600"/>
  <p:tag name="TRANSPARENT" val="Wahr"/>
  <p:tag name="COMPILER" val="lualatex"/>
  <p:tag name="XCM" val="1,02006666607327"/>
  <p:tag name="YCM" val="3,98638888888889"/>
  <p:tag name="XSCALE" val="0,330000013113022"/>
  <p:tag name="YSCALE" val="0,330000013113022"/>
</p:tagLst>
</file>

<file path=ppt/tags/tag14.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pifont}&#10;\usepackage{color}&#10;\input{C:/_Template/template-LUA.tex}&#10;\begin{document}&#10;\begin{itemize}[itemsep=7pt]&#10;\item \textcolor{SeminarBlau}{Modelldatenbank (ShapeNetSem):}&#10;&#10;Detaillierte annotierte 3D Modelle&#10;&#10;\textcolor{SeminarGruen}{\ding{58}} Simulation von physikalischen Eigenschaften anhand von Annotationen&#10;&#10;\textcolor{SeminarGruen}{\ding{58}} Nutzung von 3D Modellen durch Wortsuche&#10;&#10;\textcolor{SeminarGruen}{\ding{58}} Datenbankanbindung&#10;&#10;\item \textcolor{SeminarBlau}{Textanalyse:}&#10;&#10;&#10;\textcolor{SeminarGruen}{Tagger/Parser:} SpaCy&#10;&#10;\textcolor{SeminarGruen}{Logik:} Language-Driven Synthesis of 3D Scenes from Scene Databases&#10;&#10;\textcolor{SeminarGruen}{\ding{58}} Erkennung von Entitäten, Relationen und Attributen&#10;&#10;\end{itemize}&#10;&#10;\end{document}&#10;&#10;&#10;&#10;&#10;&#10;&#10;&#10;&#10;"/>
  <p:tag name="RES" val="600"/>
  <p:tag name="TRANSPARENT" val="Wahr"/>
  <p:tag name="COMPILER" val="lualatex"/>
  <p:tag name="XCM" val="1,02006666607327"/>
  <p:tag name="YCM" val="3,98638888888889"/>
  <p:tag name="XSCALE" val="0,330000013113022"/>
  <p:tag name="YSCALE" val="0,330000013113022"/>
</p:tagLst>
</file>

<file path=ppt/tags/tag15.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input{C:/_Template/template-LUA.tex}&#10;\begin{document}&#10;\begin{itemize}&#10;\item \textcolor{SeminarGruen}{Fokus:} Syntaktische Korrektheit&#10;\item Erhöhung semantischer Korrektheit durch manuelle Anpassungen&#10;\item \textcolor{SeminarGruen}{Annotation} von Relationen und Eigenschaften&#10;\item \textcolor{SeminarGruen}{Zusammenfügen} von Relationen und Entitäten&#10;\end{itemize}&#10;&#10;\end{document}&#10;&#10;&#10;&#10;&#10;&#10;&#10;&#10;&#10;"/>
  <p:tag name="RES" val="600"/>
  <p:tag name="TRANSPARENT" val="Wahr"/>
  <p:tag name="COMPILER" val="lualatex"/>
  <p:tag name="XCM" val="1,02006666607327"/>
  <p:tag name="YCM" val="3,98638888888889"/>
  <p:tag name="XSCALE" val="0,330000013113022"/>
  <p:tag name="YSCALE" val="0,330000013113022"/>
</p:tagLst>
</file>

<file path=ppt/tags/tag16.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graphicspath{C:/_Template}&#10;\input{C:/_Template/template-LUA.tex}&#10;\begin{document}&#10;\begin{itemize}&#10;\item Trainiert auf annotierten Szenen&#10;\item \textcolor{SeminarGruen}{Modell:} Klassifizierung&#10;\item \textcolor{SeminarGruen}{Modell:} Regelbasierte Komposition&#10;\item \textcolor{SeminarGruen}{Szenengenerierungs Pipeline:}&#10;\end{itemize}&#10;\centering{&#10;\includegraphics[width=.75\textwidth]{C:/_Template/text23D.png}&#10;}&#10;&#10;\end{document}&#10;&#10;&#10;&#10;&#10;&#10;&#10;&#10;&#10;"/>
  <p:tag name="RES" val="600"/>
  <p:tag name="TRANSPARENT" val="Wahr"/>
  <p:tag name="COMPILER" val="lualatex"/>
  <p:tag name="XCM" val="1,02006666607327"/>
  <p:tag name="YCM" val="4,51296123716567"/>
  <p:tag name="XSCALE" val="0,330000013113022"/>
  <p:tag name="YSCALE" val="0,330000013113022"/>
</p:tagLst>
</file>

<file path=ppt/tags/tag17.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graphicspath{C:/_Template}&#10;\input{C:/_Template/template-LUA.tex}&#10;\begin{document}&#10;\begin{itemize}&#10;\item Formgenerierung&#10;\end{itemize}&#10;\centering{&#10;\includegraphics[width=.75\textwidth]{C:/_Template/text2Shape.png}&#10;}&#10;\centering{&#10;\includegraphics[width=.75\textwidth]{C:/_Template/text2Shape2.png}&#10;}&#10;&#10;\end{document}&#10;&#10;&#10;&#10;&#10;&#10;&#10;&#10;&#10;"/>
  <p:tag name="RES" val="600"/>
  <p:tag name="TRANSPARENT" val="Wahr"/>
  <p:tag name="COMPILER" val="lualatex"/>
  <p:tag name="XCM" val="1,02006666607327"/>
  <p:tag name="YCM" val="5,09431652492947"/>
  <p:tag name="XSCALE" val="0,330000013113022"/>
  <p:tag name="YSCALE" val="0,330000013113022"/>
</p:tagLst>
</file>

<file path=ppt/tags/tag18.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pifont}&#10;\usepackage{color}&#10;\input{C:/_Template/template-LUA.tex}&#10;\begin{document}&#10;\begin{itemize}[itemsep=7pt]&#10;\item \textcolor{SeminarBlau}{Text to 3D Scene:} &#10;&#10;3D Szenengenerierung aus Text&#10;&#10;&#10;\item \textcolor{SeminarBlau}{Text2Shape:}&#10;&#10;3D Modell Generierung aus Text&#10;&#10;\end{itemize}&#10;\end{document}&#10;&#10;&#10;&#10;&#10;&#10;&#10;&#10;&#10;"/>
  <p:tag name="RES" val="600"/>
  <p:tag name="TRANSPARENT" val="Wahr"/>
  <p:tag name="COMPILER" val="lualatex"/>
  <p:tag name="XCM" val="1,02006666607327"/>
  <p:tag name="YCM" val="3,98638888888889"/>
  <p:tag name="XSCALE" val="0,330000013113022"/>
  <p:tag name="YSCALE" val="0,330000013113022"/>
</p:tagLst>
</file>

<file path=ppt/tags/tag19.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graphicspath{C:/_Template}&#10;\input{C:/_Template/template-LUA.tex}&#10;\begin{document}&#10;\begin{itemize}[itemsep=7pt]&#10;\item \textcolor{SeminarGruen}{Entitäten:} SPATIAL\_ENTITY&#10;\item \textcolor{SeminarGruen}{Relationen:} OLINK, QSLINK&#10;\item Annotationsdatensatz vom Text Technology Lab&#10;&#10;511 Sätze&#10;&#10;13605 Tokens&#10;&#10;2389 Entitäten&#10;&#10;457 Relationen&#10;&#10;\end{itemize}&#10;&#10;\textcolor{SeminarGruen}{Durchführung:} &#10;\begin{itemize}[itemsep=7pt]&#10;\item Analyse der Sätze mithilfe der implementierten Textanalyse&#10;\item Abgleich mit den von Menschen erzeugten Annotationen&#10;\end{itemize}&#10;&#10;\end{document}&#10;&#10;&#10;&#10;&#10;&#10;&#10;&#10;&#10;"/>
  <p:tag name="RES" val="600"/>
  <p:tag name="TRANSPARENT" val="Wahr"/>
  <p:tag name="COMPILER" val="lualatex"/>
  <p:tag name="XCM" val="1"/>
  <p:tag name="YCM" val="5,53888348897298"/>
  <p:tag name="XSCALE" val="0,33"/>
  <p:tag name="YSCALE" val="0,33"/>
</p:tagLst>
</file>

<file path=ppt/tags/tag2.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input{C:/_Template/template-LUA.tex}&#10;\begin{document}&#10;\begin{itemize}&#10;\item Szenengenerierung aus Text&#10;\item \textcolor{SeminarGruen}{Verwendung:} Kunst, Lehre, Robotik&#10;\item \textcolor{SeminarGruen}{Ausgabemöglichkeiten:} Bilder, 3D Szenen, Videos&#10;\item \textcolor{SeminarGruen}{Zweidimensional:} Generative Adversarial Networks, Text2Scene Modell&#10;\item \textcolor{SeminarGruen}{Fokus:} Dreidimensionale Szenengenerierung&#10;\end{itemize}&#10;&#10;\end{document}&#10;&#10;&#10;&#10;&#10;&#10;&#10;&#10;&#10;"/>
  <p:tag name="RES" val="600"/>
  <p:tag name="TRANSPARENT" val="Wahr"/>
  <p:tag name="COMPILER" val="lualatex"/>
  <p:tag name="XCM" val="1,02006666607327"/>
  <p:tag name="YCM" val="4,7724805492825"/>
  <p:tag name="XSCALE" val="0,330000013113022"/>
  <p:tag name="YSCALE" val="0,330000013113022"/>
</p:tagLst>
</file>

<file path=ppt/tags/tag20.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graphicspath{C:/_Template}&#10;\input{C:/_Template/template-LUA.tex}&#10;\begin{document}&#10;&#10;&#10;&#10;&#10;\begin{minipage}{9cm}&#10;&#10;&#10;&#10;&#10;\begin{itemize}&#10;    \item[\textcolor{SeminarGruen}{Recall (Sensitivität):}] Wahrscheinlichkeit mit der ein positives Objekt korrekt als positiv klassifiziiert wird &#10;&#10;\begin{equation} \label{eq1}&#10;Recall = \frac{TP}{TP + FN}&#10;\end{equation}&#10;&#10;&#10;\item[\textcolor{SeminarGruen}{Precision (Genauigkeit):}] Anteil der korrekt als positiv klassifizierten Ergebnisse an der Gesamtheit der als positiv klassifizierten Ergebnisse&#10;&#10;\begin{equation}&#10;Precision = \frac{TP}{TP + FP}&#10;\end{equation}&#10;&#10;&#10;\item[\textcolor{SeminarGruen}{F1:}] Kombiniert Precision und Recall als gewichtetes harmonisches Mittel, wodurch beide gleich gewichtet sind&#10;&#10;\begin{equation} \label{eq3}&#10;F1 = \frac{2TP}{2TP + FP + FN}&#10;\end{equation}&#10;\end{itemize}&#10;&#10;&#10;\end{minipage}&#10;&#10;\end{document}&#10;&#10;&#10;&#10;&#10;&#10;&#10;&#10;&#10;"/>
  <p:tag name="RES" val="600"/>
  <p:tag name="TRANSPARENT" val="Wahr"/>
  <p:tag name="COMPILER" val="lualatex"/>
  <p:tag name="XCM" val="1"/>
  <p:tag name="YCM" val="4"/>
  <p:tag name="XSCALE" val="0,33"/>
  <p:tag name="YSCALE" val="0,33"/>
</p:tagLst>
</file>

<file path=ppt/tags/tag21.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usepackage{booktabs}&#10;\usepackage{color,soul}&#10;\graphicspath{C:/_Template}&#10;\input{C:/_Template/template-LUA.tex}&#10;\begin{document}&#10;\begin{table}[]&#10;\centering&#10;\caption{Auswertung des für ARES implementierten Textanalyse Modells.}&#10;\begin{tabular}{llll}&#10;\toprule&#10; &amp; \hl{\textbf{Recall}} &amp; Precision &amp; F1 \\&#10;\midrule&#10;Entitäten &amp; 74,88\% &amp;  62,24\% &amp; 67,98\%  \\ &#10;Relationen &amp; 18,81\% &amp;  28,85\% &amp; 22,78\%  \\ &#10;\bottomrule&#10;\end{tabular}&#10;\end{table}&#10;&#10;\end{document}&#10;&#10;&#10;&#10;&#10;&#10;&#10;&#10;&#10;"/>
  <p:tag name="RES" val="600"/>
  <p:tag name="TRANSPARENT" val="Wahr"/>
  <p:tag name="COMPILER" val="lualatex"/>
  <p:tag name="XCM" val="1"/>
  <p:tag name="YCM" val="5,53888348897298"/>
  <p:tag name="XSCALE" val="0,33"/>
  <p:tag name="YSCALE" val="0,33"/>
</p:tagLst>
</file>

<file path=ppt/tags/tag22.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graphicspath{C:/_Template}&#10;\input{C:/_Template/template-LUA.tex}&#10;\begin{document}&#10;\begin{itemize}[itemsep=7pt]&#10;\item Befragung&#10;\item 10 Personen mit Informatik Hintergrund&#10;&#10;\end{itemize}&#10;&#10;\textcolor{SeminarGruen}{Durchführung:} &#10;\begin{itemize}[itemsep=7pt]&#10;\item Weitergabe des Umfragebogens zum Ausfüllen&#10;\item Auswertung der Ergebnisse&#10;\end{itemize}&#10;&#10;\end{document}&#10;&#10;&#10;&#10;&#10;&#10;&#10;&#10;&#10;"/>
  <p:tag name="RES" val="600"/>
  <p:tag name="TRANSPARENT" val="Wahr"/>
  <p:tag name="COMPILER" val="lualatex"/>
  <p:tag name="XCM" val="1"/>
  <p:tag name="YCM" val="4,68394428677029"/>
  <p:tag name="XSCALE" val="0,33"/>
  <p:tag name="YSCALE" val="0,33"/>
</p:tagLst>
</file>

<file path=ppt/tags/tag23.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graphicspath{C:/_Template}&#10;\input{C:/_Template/template-LUA.tex}&#10;\begin{document}&#10;\textcolor{SeminarGruen}{Zeitangaben:} &#10;\begin{itemize}[itemsep=7pt]&#10;\item Definition der Eigenschaften: blau, gelb&#10;\item Definition der Relationen: on, nextto&#10;\item Definition im Scene Builder für: chair$\xrightarrow[\text{nextto}]{}$table$\xleftarrow[\text{on}]{}$apple&#10;&#10;\end{itemize}&#10;&#10;\end{document}&#10;&#10;&#10;&#10;&#10;&#10;&#10;&#10;&#10;"/>
  <p:tag name="RES" val="600"/>
  <p:tag name="TRANSPARENT" val="Wahr"/>
  <p:tag name="COMPILER" val="lualatex"/>
  <p:tag name="XCM" val="1"/>
  <p:tag name="YCM" val="3,65802499559191"/>
  <p:tag name="XSCALE" val="0,33"/>
  <p:tag name="YSCALE" val="0,33"/>
</p:tagLst>
</file>

<file path=ppt/tags/tag24.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usepackage{booktabs}&#10;\graphicspath{C:/_Template}&#10;\input{C:/_Template/template-LUA.tex}&#10;\begin{document}&#10;\begin{table}[]&#10;\centering&#10;\caption{Auswertung (Angabe in Sekunden) der in ARES implementierten Annotationstools.}&#10;\begin{tabular}{llllll}&#10;\toprule&#10;PersonNr &amp; blau &amp; gelb &amp; on &amp; nextto &amp; Scene Builder \\&#10;\midrule&#10;1 &amp; 12 &amp; 20 &amp; 20 &amp; 25 &amp; 57\\&#10;2 &amp; 13 &amp; 16 &amp; 18 &amp; 21 &amp; 48\\&#10;3 &amp; 13 &amp; 17 &amp; 19 &amp; 26 &amp; 46\\&#10;4 &amp; 13 &amp; 16 &amp; 23 &amp; 26 &amp; 53\\&#10;5 &amp; 13 &amp; 20 &amp; 19 &amp; 39 &amp; 49\\&#10;6 &amp; 12 &amp; 19 &amp; 21 &amp; 28 &amp; 59\\&#10;7 &amp; 11 &amp; 13 &amp; 16 &amp; 24 &amp; 40\\&#10;8 &amp; 14 &amp; 18 &amp; 20 &amp; 37 &amp; 45\\&#10;9 &amp; 15 &amp; 19 &amp; 19 &amp; 34 &amp; 57\\&#10;10 &amp; 14 &amp; 20 &amp; 18 &amp; 32 &amp; 52\\&#10;\midrule&#10;Durchschnitt &amp; 13,00 &amp; 17,80 &amp; 19,30 &amp; 29,20 &amp; 50,60\\&#10;Max &amp; 15,00 &amp; 20,00 &amp; 23,00 &amp; 39,00 &amp; 59,00\\&#10;Min &amp; 11,00 &amp; 13,00 &amp; 16,00 &amp; 21,00 &amp; 40,00\\&#10;Varianz &amp; 1,33 &amp; 5,29 &amp; 3,57 &amp; 35,73 &amp; 37,16\\&#10;\bottomrule&#10;\end{tabular}&#10;\label{tab:anno-time}&#10;\end{table}&#10;&#10;\end{document}&#10;&#10;&#10;&#10;&#10;&#10;&#10;&#10;&#10;"/>
  <p:tag name="RES" val="600"/>
  <p:tag name="TRANSPARENT" val="Wahr"/>
  <p:tag name="COMPILER" val="lualatex"/>
  <p:tag name="XCM" val="1"/>
  <p:tag name="YCM" val="3,65802499559191"/>
  <p:tag name="XSCALE" val="0,33"/>
  <p:tag name="YSCALE" val="0,33"/>
</p:tagLst>
</file>

<file path=ppt/tags/tag25.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graphicspath{C:/_Template}&#10;\input{C:/_Template/template-LUA.tex}&#10;\begin{document}&#10;&#10;\textcolor{SeminarGruen}{Skalenbewertung (1-7):} &#10;\begin{itemize}[itemsep=7pt]&#10;\item Effektives definieren von Eigenschaften möglich&#10;\item Effektives definieren von Relationen möglich&#10;\item Scene Builder ist besser als Textanalyse&#10;\item Szenengenerierung: ARES ist besser als  Language-Driven&#10;Synthesis of 3D Scenes from Scene&#10;Databases&#10;\item Verständnis: ARES ist besser als Language-Driven&#10;Synthesis of 3D Scenes from Scene&#10;Databases&#10;&#10;\end{itemize}&#10;&#10;\end{document}&#10;&#10;&#10;&#10;&#10;&#10;&#10;&#10;&#10;"/>
  <p:tag name="RES" val="600"/>
  <p:tag name="TRANSPARENT" val="Wahr"/>
  <p:tag name="COMPILER" val="lualatex"/>
  <p:tag name="XCM" val="1"/>
  <p:tag name="YCM" val="3,65802499559191"/>
  <p:tag name="XSCALE" val="0,33"/>
  <p:tag name="YSCALE" val="0,33"/>
</p:tagLst>
</file>

<file path=ppt/tags/tag26.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usepackage{pgfplots}&#10;\graphicspath{C:/_Template}&#10;\input{C:/_Template/template-LUA.tex}&#10;\begin{document}&#10;&#10;\begin{figure}[]&#10;\begin{tikzpicture}[scale=1.6,transform shape]&#10;\begin{axis}[&#10;ybar,&#10;enlargelimits=0.15,&#10;legend style={at={(0.5,-0.25)},&#10;anchor=north,legend columns=-1},&#10;ylabel={Punkte},&#10;symbolic x coords={Eigenschaften,Relationen,Scene Builder,Szenengenerierung,Verständnis},&#10;xtick=data,&#10;xticklabel style={text width=1.5cm,&#10;font=\tiny,&#10;align=center&#10;},&#10;]&#10;\addplot[blue,fill=blue!30!white,error bars/.cd,y dir=both,y explicit,]&#10;coordinates{(Eigenschaften,5) +-(1.777777778,1.777777778)  (Relationen,5.4) +-(1.155555556&#10;,1.155555556) (Scene Builder,5) +-(1.388888889,1.388888889) (Szenengenerierung,3.3) +-(1.788888889,1.788888889) (Verständnis,5) +-(0.444444444&#10;,0.444444444)};&#10;\end{axis}&#10;\end{tikzpicture}&#10;\caption{Ergebnisse zur ARES Umfrage.}&#10;\label{ares-frage-ergebnisse}&#10;\end{figure}&#10;&#10;\end{document}&#10;&#10;&#10;&#10;&#10;&#10;&#10;&#10;&#10;"/>
  <p:tag name="RES" val="600"/>
  <p:tag name="TRANSPARENT" val="Wahr"/>
  <p:tag name="COMPILER" val="lualatex"/>
  <p:tag name="XCM" val="4,19638333850437"/>
  <p:tag name="YCM" val="3,65802499559191"/>
  <p:tag name="XSCALE" val="0,207018669484702"/>
  <p:tag name="YSCALE" val="0,207018669484702"/>
</p:tagLst>
</file>

<file path=ppt/tags/tag27.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graphicspath{C:/_Template}&#10;\input{C:/_Template/template-LUA.tex}&#10;\begin{document}&#10;&#10;\begin{itemize}[itemsep=7pt]&#10;\item Schnelleres Erstellen von Datensätzen durch Datenbank Verknüpfung&#10;\item Verbesserung der automatischen Modell Auswahl&#10;\item Erweiterung der Szenengenerierung um den Ort&#10;\item Hyperparameteranalyse für die Positionierungslogik&#10;\item Integration neuer Textanalyse Modelle&#10;&#10;\end{itemize}&#10;&#10;\end{document}&#10;&#10;&#10;&#10;&#10;&#10;&#10;&#10;&#10;"/>
  <p:tag name="RES" val="600"/>
  <p:tag name="TRANSPARENT" val="Wahr"/>
  <p:tag name="COMPILER" val="lualatex"/>
  <p:tag name="XCM" val="1"/>
  <p:tag name="YCM" val="3,65802499559191"/>
  <p:tag name="XSCALE" val="0,33"/>
  <p:tag name="YSCALE" val="0,33"/>
</p:tagLst>
</file>

<file path=ppt/tags/tag28.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pifont}&#10;\usepackage{color}&#10;\input{C:/_Template/template-LUA.tex}&#10;\begin{document}&#10;Übersicht&#10;\begin{itemize}&#10;\item \textcolor{SeminarGruen}{Positiv:} &#10;&#10;\textcolor{SeminarGruen}{\ding{58}} Architektur&#10;&#10;\textcolor{SeminarGruen}{\ding{58}} Interne Prozesse bleiben übersichtlich&#10;&#10;\textcolor{SeminarGruen}{\ding{58}} Annotationstools&#10;&#10;\textcolor{SeminarGruen}{\ding{58}} Reduzierte Datenmenge&#10;&#10;\item \textcolor{SeminarRot}{Negativ:} &#10;&#10;\textcolor{SeminarRot}{\ding{58}} Semantische Korrektheit niedriger als bei anderen Modellen&#10;&#10;\end{itemize}&#10;&#10;Zukünftige Erweiterungen des Prototyps können die Szenengenerierung verbessern&#10;&#10;\end{document}&#10;&#10;&#10;&#10;&#10;&#10;&#10;&#10;&#10;"/>
  <p:tag name="RES" val="600"/>
  <p:tag name="TRANSPARENT" val="Wahr"/>
  <p:tag name="COMPILER" val="lualatex"/>
  <p:tag name="XCM" val="1"/>
  <p:tag name="YCM" val="4"/>
  <p:tag name="XSCALE" val="0,33"/>
  <p:tag name="YSCALE" val="0,33"/>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latin1]{inputenc}&#10;\usepackage[T1]{fontenc}&#10;\usepackage{ngerman}&#10;\usepackage{amsmath}&#10;\usepackage{amsthm}&#10;\usepackage{amssymb}&#10;\usepackage{amsfonts}&#10;\usepackage{dsfont}&#10;\usepackage{newlfont}&#10;\usepackage{color}&#10;\usepackage{cmbright}&#10;\usepackage{booktabs}&#10;&#10;\usepackage{paralist}&#10;&#10;\pagestyle{empty}&#10;&#10;%ROT:  \textcolor[rgb]{1.00,0.00,0.00}{&#10;%BLAU: \textcolor[rgb]{0.00,0.00,1.00}{&#10;%GRÜN: \textcolor[rgb]{0.00,0.59,0.00}{&#10;%HELL: \textcolor[rgb]{0.00,0.60,0.88}{&#10;&#10;\newcommand{\syn}{\mathit{syn}}&#10;\newcommand{\Syn}{\mathit{Syn}}&#10;\newcommand{\init}{\mathit{in}}&#10;\newcommand{\ter}{\mathit{out}}&#10;&#10;\newcommand{\trm}[1]{\textcolor[rgb]{0.00,0.60,0.88}{\emph{#1}}}&#10;&#10;\begin{document}\normalsize&#10;&#10;\begin{flushleft}&#10;\noindent If $D$ is a collection of documents and $K$ is a set&#10;of concepts, $D / K$ is the subset of documents in $D$ labeled with all of the concepts in&#10;$K$. When it is clear from the context, given a single concept $k$, rather than writing&#10;$D / {k}$ we use the notation $D / k$.&#10;\end{flushleft}&#10;\end{document}"/>
  <p:tag name="FILENAME" val="TP_tmp"/>
  <p:tag name="FORMAT" val="emf"/>
  <p:tag name="RES" val="1200"/>
  <p:tag name="BLEND" val="0"/>
  <p:tag name="TRANSPARENT" val="0"/>
  <p:tag name="TBUG" val="0"/>
  <p:tag name="ALLOWFS" val="0"/>
  <p:tag name="ORIGWIDTH" val="1"/>
  <p:tag name="PICTUREFILESIZE" val="18152"/>
</p:tagLst>
</file>

<file path=ppt/tags/tag3.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input{C:/_Template/template-LUA.tex}&#10;\begin{document}&#10;\textcolor{SeminarGruen}{Problemstellungen von modernen Lösungen:} &#10;\begin{itemize}&#10;\item Große Datenmengen&#10;\item Logik Verständlichkeit&#10;\end{itemize}&#10;\textcolor{SeminarGruen}{Lösungsvorschlag:} Softwarearchitekturentwurf&#10;&#10;\end{document}&#10;&#10;&#10;&#10;&#10;&#10;&#10;&#10;&#10;"/>
  <p:tag name="RES" val="600"/>
  <p:tag name="TRANSPARENT" val="Wahr"/>
  <p:tag name="COMPILER" val="lualatex"/>
  <p:tag name="XCM" val="1,02006666607327"/>
  <p:tag name="YCM" val="4,7724805492825"/>
  <p:tag name="XSCALE" val="0,330000013113022"/>
  <p:tag name="YSCALE" val="0,330000013113022"/>
</p:tagLst>
</file>

<file path=ppt/tags/tag30.xml><?xml version="1.0" encoding="utf-8"?>
<p:tagLst xmlns:a="http://schemas.openxmlformats.org/drawingml/2006/main" xmlns:r="http://schemas.openxmlformats.org/officeDocument/2006/relationships" xmlns:p="http://schemas.openxmlformats.org/presentationml/2006/main">
  <p:tag name="SOURCE" val="% arara: xelatex&#10;% arara: biber&#10;% arara: xelatex&#10;% arara: xelatex&#10;\XeTeXinputencoding cp1252&#10;\documentclass{article}&#10;\input{C:/_Template/template-XE.tex}&#10;\usepackage[style=authoryear, backend=biber, maxnames=5, doi=false, isbn=false, url=false]{biblatex}&#10;&#10;%\textwidth15cm&#10;&#10;\begin{filecontents}{DL38.bib}&#10;@Book{Baeza-Yates:Ribeiro-Neto:1999,&#10; Title                    = {Modern Information Retrieval},&#10; Editor                   = {Ricardo Baeza-Yates and Berthier {Ribeiro-Neto}},&#10; Publisher                = {Addison-Wesley},&#10; Year                     = {1999},&#10; Address                  = {Reading, Massachusetts}&#10;}&#10;&#10;@InCollection{Hearst:2003,&#10; Title                    = {Text Data Mining},&#10; Author                   = {Marti Hearst},&#10; Booktitle                = {The Oxford Handbook of Computational Linguistics},&#10; Publisher                = {Oxford University Press},&#10; Year                     = {2003},&#10; Address                  = {Oxford},&#10; Chapter                  = {34},&#10; Editor                   = {Ruslan Mitkov},&#10; Pages                    = {616-628}&#10;}&#10;&#10;@InCollection{Holloway:2010,&#10; Title                    = {The big picture: Search and discovery},&#10; Author                   = {T. Holloway},&#10; Booktitle                = {Beautiful Visualization},&#10; Publisher                = {O'Reilly Media},&#10; Year                     = {2010},&#10; Address                  = {Beijing/Cambridge/Farnham},&#10; Chapter                  = {9},&#10; Editor                   = {J. Steelea and N. Iliinskyn}&#10;}&#10;&#10;@Article{Mehler:Wolff:2005:b,&#10; author       = {Alexander Mehler and Christian Wolff},&#10; title        = {{Einleitung: Perspektiven und Positionen des Text Mining}},&#10; journal = {Journal for Language Technology and Computational Linguistics (JLCL)},&#10; year          = {2005},&#10; volume       = {20},&#10; number       = {1},&#10; pages        = {1--18},&#10;}&#10;&#10;@article{Humm:et:al:2019,&#10; author={Bernhard G. Humm and Hermann BenseMario Classen and Stefan Geißler and Thomas Hoppe and Oliver Juwig and Adrian Paschke and Ralph Schäfermeier and Melanie Siegel and Frauke Weichhardt and Rigo Wenning},&#10; title={Current trends in applied machine intelligence},&#10; journal={Informatik Spektrum},&#10; volume={42},&#10; number={1},&#10; year={2019},&#10;}&#10;&#10;@incollection{Curry:2016,&#10; title={The big data value chain: definitions, concepts, and theoretical approaches},&#10; author={Curry, Edward},&#10; booktitle={New horizons for a data-driven economy},&#10; pages={29--37},&#10; year={2016},&#10; publisher={Springer, Cham}&#10;}&#10;&#10;@inproceedings{Manning:et:al:2014,&#10; title={The Stanford CoreNLP natural language processing toolkit},&#10; author={Manning, Christopher D and Surdeanu, Mihai and Bauer, John and Finkel, Jenny Rose and Bethard, Steven and McClosky, David},&#10; booktitle={Proceedings of 52nd annual meeting of the association for computational linguistics: system demonstrations},&#10; pages={55--60},&#10; year={2014}&#10;}&#10;&#10;@InProceedings{Mueller:Schmid:Schuetze:2013,&#10; author    = {M\&quot;{u}ller, Thomas and Schmid, Helmut and Sch\&quot;{u}tze, Hinrich},&#10; title     = {Efficient Higher-Order {CRFs} for Morphological Tagging},&#10; booktitle = {Proceedings of the 2013 Conference on Empirical Methods in Natural Language Processing},&#10; year       = {2013},&#10; publisher = {ACL},&#10; location  = {Seattle, Washington, USA},&#10; pages     = {322--332},&#10;}&#10;&#10;@InProceedings{Eger:Gleim:Mehler:2016,&#10; Title =     {Lemmatization and Morphological Tagging in {German}&#10;  and {Latin}: A comparison and a survey of the&#10;  state-of-the-art},&#10; Author =     {Eger, Steffen and Gleim,&#10;  R\&quot;{u}diger and Mehler, Alexander},&#10; Booktitle =     {Proceedings of the 10th International Conference on&#10;  Language Resources and Evaluation},&#10; Year =     2016,&#10; location =     {Portoro\v{z} (Slovenia)},&#10; series =     {LREC 2016}&#10;}&#10;&#10;@inproceedings{Finkel:2005,&#10; title={Incorporating non-local information into information extraction systems by {Gibbs} sampling},&#10; author={Finkel, Jenny Rose and Grenager, Trond and Manning, Christopher},&#10; booktitle={Proceedings of the 43rd annual meeting on association for computational linguistics},&#10; pages={363--370},&#10; year={2005},&#10; organization={Association for Computational Linguistics}&#10;}&#10;&#10;@Article{Stroetgen:Gertz:2013,&#10; author={Str{\&quot;o}tgen, Jannik and Gertz, Michael},&#10; title= {Multilingual and cross-domain temporal tagging},&#10; journal={Language Resources and Evaluation},&#10; year={2013},&#10; month={Jun},&#10; day={01},&#10; volume={47},&#10; number={2},&#10; pages={269--298},&#10; issn={1574-0218}&#10;}&#10;&#10;@inproceedings{Bohnet:2010,&#10; title={Very high accuracy and fast dependency parsing is not a contradiction},&#10; author={Bohnet, Bernd},&#10; booktitle={Proceedings of the 23rd international conference on computational linguistics},&#10; pages={89--97},&#10; year={2010},&#10; organization={Association for Computational Linguistics}&#10;}&#10;&#10;@inproceedings{Remus:Quasthoff:Heyer:2010,&#10; title={SentiWS-A Publicly Available German-language Resource for Sentiment Analysis.},&#10; author={Remus, Robert and Quasthoff, Uwe and Heyer, Gerhard},&#10; booktitle={Proceedings of the Seventh International Conference on Language Resources and Evaluation (LREC'10)},&#10; location = {Malta},&#10; year={2010}&#10;}&#10;&#10;@inproceedings{Haas:Versley:2015,&#10; title={Subsentential sentiment on a shoestring: A crosslingual analysis of compositional classification},&#10; author={Haas, Michael and Versley, Yannick},&#10; booktitle={Proceedings of the 2015 Conference of the North American Chapter of the Association for Computational Linguistics: Human Language Technologies},&#10; pages={694--704},&#10; year={2015}&#10;}&#10;&#10;@inproceedings{Agerri:et:al:2014,&#10; title={{IXA} pipeline: Efficient and Ready to Use Multilingual {NLP} tools},&#10; author={Agerri, Rodrigo and Bermudez, Josu and Rigau, German},&#10; booktitle={LREC},&#10; volume={2014},&#10; pages={3823--3828},&#10; year={2014}&#10;}&#10;&#10;@phdthesis{Tuggener:2016,&#10; title={Incremental coreference resolution for {German}},&#10; author={Tuggener, Don},&#10; year={2016},&#10; school={University of Zurich}&#10;}&#10;&#10;@InProceedings{Mehler:Hemati:Gleim:Baumartz:2018,&#10; author    = {Alexander Mehler and Wahed Hemati and R{\&quot;{u}}diger Gleim and Daniel Baumartz},&#10; title     = {{VienNA: Auf dem Weg zu einer Infrastruktur f{\&quot;{u}}r die verteilte interaktive evolution{\&quot;{a}}re Verarbeitung nat{\&quot;{u}}rlicher Sprache}},&#10; booktitle = {Forschungsinfrastrukturen und digitale Informationssysteme in der germanistischen Sprachwissenschaft},&#10; year      = {2018},&#10; editor    = {Henning Lobin and Roman Schneider and Andreas Witt},&#10; volume    = {6},&#10; publisher = {De Gruyter},&#10; address   = {Berlin},&#10; pages = {149-176},&#10;}&#10;&#10;@InProceedings{Mehler:Gleim:Hemati:Uslu:2018,&#10; Title                    = {{Skalenfreie online soziale Lexika am Beispiel von Wiktionary}},&#10; Author                   = {Alexander Mehler and R\&quot;{u}diger Gleim and Wahed Hemati and Tolga Uslu},&#10; Booktitle                = {Proceedings of 53rd Annual Conference of the Institut f\&quot;{u}r Deutsche Sprache (IDS), March 14-16, Mannheim, Germany},&#10; Year                     = {2018},&#10; Address                  = {Berlin},&#10; Editor                   = {Stefan Engelberg and Henning Lobin and Kathrin Steyer and Sascha Wolfer},&#10; Publisher                = {De Gruyter},&#10; pages = {269-291},&#10;}&#10;&#10;@Article{Mehler:Gleim:Luecking:Uslu:Stegbauer:2018,&#10; author  = {Alexander Mehler and R{\&quot;{u}}diger Gleim and Andy L{\&quot;{u}}cking and Tolga Uslu and Christian Stegbauer},&#10; title   = {On the Self-similarity of {Wikipedia} Talks: a Combined Discourse-analytical and Quantitative Approach},&#10; journal = {Glottometrics},&#10; year    = {2018},&#10; volume  = {40},&#10; pages   = {1--45},&#10;}&#10;&#10;@InCollection{Mehler:2002:h,&#10; Title                    = {{Textmining}},&#10; Author                   = {Alexander Mehler},&#10; Booktitle                = {Texttechnologie. Perspektiven und Anwendungen},&#10; Publisher                = {Stauffenburg},&#10; Year                     = {2004},&#10; Address                  = {T{\&quot;u}bingen},&#10; Editor                   = {Henning Lobin and Lothar Lemnitzer},&#10; Pages                    = {329-352}&#10;}&#10;&#10;@InCollection{Fayyad:Piatetsky-Shapiro:Smyth:1996:b,&#10; Title                    = {From Data Mining to Knowledge Discovery: An Overview},&#10; Author                   = {Usama M. Fayyad and Gregory Piatetsky-Shapiro and Padhraic Smyth},&#10; Booktitle                = {Advances in Knowledge Discovery and Data Mining},&#10; Publisher                = {AIII Press/MIT Press},&#10; Year                     = {1996},&#10; Address                  = {Menlo Park, California},&#10; Editor                   = {Usama M. Fayyad and Gregory Piatetsky-Shapiro and Padhraic Smyth and Ramasamy Uthurusamy},&#10; Pages                    = {1-34}&#10;}&#10;&#10;@Book{Feldman:Sanger:2007,&#10; Title                    = {The Text Mining Handbook. {A}dvanced Approaches in Analyzing Unstructured Data},&#10; Author                   = {Ronen Feldman and James Sanger},&#10; Publisher                = {Cambridge University Press},&#10; Year                     = {2007},&#10; Address                  = {Cambridge}&#10;}&#10;\end{filecontents}&#10;&#10;\addbibresource{DL38.bib}&#10;&#10;\DefineBibliographyStrings{ngerman}{%&#10; references = {}&#10;}&#10;&#10;\begin{document}&#10; &#10;\nocite{Agerri:et:al:2014}&#10;\nocite{Baeza-Yates:Ribeiro-Neto:1999}&#10;\nocite{Bohnet:2010}&#10;\nocite{Curry:2016}&#10;\nocite{Eger:Gleim:Mehler:2016}&#10;\nocite{Fayyad:Piatetsky-Shapiro:Smyth:1996:b}&#10;\nocite{Feldman:Sanger:2007}&#10;\nocite{Finkel:2005}&#10;\nocite{Haas:Versley:2015}&#10;\nocite{Hearst:2003}&#10;\nocite{Holloway:2010}&#10;\nocite{Humm:et:al:2019}&#10;\nocite{Manning:et:al:2014}&#10;\nocite{Mehler:2002:h}&#10;\nocite{Mehler:Gleim:Hemati:Uslu:2018}&#10;\nocite{Mehler:Gleim:Luecking:Uslu:Stegbauer:2018}&#10;%\nocite{Mehler:Hemati:Gleim:Baumartz:2018}&#10;%\nocite{Mehler:Wolff:2005:b}&#10;%\nocite{Mueller:Schmid:Schuetze:2013}&#10;%\nocite{Remus:Quasthoff:Heyer:2010}&#10;%\nocite{Stroetgen:Gertz:2013}&#10;%\nocite{Tuggener:2016}&#10; &#10;\renewcommand{\bibfont}{\normalfont\tiny}&#10;\printbibliography[title={}]&#10; &#10;\end{document}&#10;"/>
  <p:tag name="RES" val="600"/>
  <p:tag name="TRANSPARENT" val="Falsch"/>
  <p:tag name="COMPILER" val="arara"/>
  <p:tag name="XCM" val="1,14979160202874"/>
  <p:tag name="YCM" val="1,99999998834398"/>
  <p:tag name="XSCALE" val="0,33"/>
  <p:tag name="YSCALE" val="0,33"/>
</p:tagLst>
</file>

<file path=ppt/tags/tag4.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input{C:/_Template/template-LUA.tex}&#10;\begin{document}&#10;\textcolor{SeminarGruen}{Ziele:} &#10;\begin{itemize}&#10;\item Modulares System&#10;\item Verständlichkeit für den Endanwender&#10;\item Geringe Datenlast&#10;\item Annotationstools zur Datengenerierung&#10;\end{itemize}&#10;&#10;\end{document}&#10;&#10;&#10;&#10;&#10;&#10;&#10;&#10;&#10;"/>
  <p:tag name="RES" val="600"/>
  <p:tag name="TRANSPARENT" val="Wahr"/>
  <p:tag name="COMPILER" val="lualatex"/>
  <p:tag name="XCM" val="1,4433999994066"/>
  <p:tag name="YCM" val="5,19581388261583"/>
  <p:tag name="XSCALE" val="0,330000013113022"/>
  <p:tag name="YSCALE" val="0,330000013113022"/>
</p:tagLst>
</file>

<file path=ppt/tags/tag5.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input{C:/_Template/template-LUA.tex}&#10;\begin{document}&#10;\begin{itemize}&#10;\item Annotierte 3D Modelle &#10;\item \textcolor{SeminarGruen}{Teildatensätze:} ShapeNetCore, ShapeNetSem&#10;\item Größe, Materialzusammensetzung, Gesamtvolumen, Gesamtgewicht&#10;\end{itemize}&#10;&#10;\end{document}&#10;&#10;&#10;&#10;&#10;&#10;&#10;&#10;&#10;"/>
  <p:tag name="RES" val="600"/>
  <p:tag name="TRANSPARENT" val="Wahr"/>
  <p:tag name="COMPILER" val="lualatex"/>
  <p:tag name="XCM" val="1,02006666607327"/>
  <p:tag name="YCM" val="3,98638888888889"/>
  <p:tag name="XSCALE" val="0,330000013113022"/>
  <p:tag name="YSCALE" val="0,330000013113022"/>
</p:tagLst>
</file>

<file path=ppt/tags/tag6.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input{C:/_Template/template-LUA.tex}&#10;\usepackage{pifont}&#10;\newcommand{\cmark}{\ding{51}}%&#10;\newcommand{\xmark}{\ding{55}}%&#10;\begin{document}&#10; &#10; \begin{tikzpicture}[&#10; Zelle/.style={rectangle, fill=gray!20, draw=white, thick, text width=3.3cm, inner sep=0.1cm, align=center, minimum height=1.5cm},&#10; Zelle Weiss/.style={rectangle, fill=white, draw=white, text=white, thick, text width=3.3cm, inner sep=0.1cm, align=center, minimum height=1.5cm},&#10; Struktur Raum/.style={rectangle, fill=SeminarHellGruen, draw=white, thick, text width=3.3cm, inner sep=0.1cm, align=center, minimum height=1.5cm},&#10; Struktur Bedarf/.style={rectangle, fill=SeminarHellBlau, draw=white, thick, text width=3.3cm, inner sep=0.1cm, align=center, minimum height=1.5cm},&#10; Info Raum/.style={rectangle, text width=7.3cm, inner sep=0.1cm, draw=white, fill=SeminarHellGruen, align=center},&#10; Info Bedarf/.style={rectangle, text width=10.3cm, inner sep=0.1cm, draw=white, fill=SeminarHellBlau, align=center},&#10; Info Weiss/.style={rectangle, text width=6.8cm, inner sep=0.1cm, draw=white, fill=white, text=white, align=center}&#10; ]&#10; &#10; \node [Zelle] at (0,0) {3.000.000};&#10; \node [Zelle] at (3.5,0) {51.300};&#10; \node [Zelle] at (7,0) {12.000};&#10; \node [Zelle] at (0,-1.5) {3.135};&#10; \node [Zelle] at (3.5,-1.5) {55};&#10; \node [Zelle] at (7,-1.5) {270};&#10; \node [Zelle] at (0,-3) {\xmark};&#10; \node [Zelle] at (3.5,-3) {\cmark};&#10; \node [Zelle] at (7,-3) {\cmark};&#10; \node [Zelle] at (0,-4.5) {\xmark};&#10; \node [Zelle] at (3.5,-4.5) {\cmark};&#10; \node [Zelle] at (7,-4.5) {\cmark};&#10; \node [Zelle] at (0,-6) {\xmark};&#10; \node [Zelle] at (3.5,-6) {\xmark};&#10; \node [Zelle] at (7,-6) {\cmark};&#10; &#10; \node [Struktur Raum] at (-3.5,0) {\#Modelle};&#10; \node [Struktur Raum] at (-3.5,-1.5) {\#Objektkategorien};&#10; \node [Struktur Raum] at (-3.5,-3) {manuell verifizierte \\ Kategorien};&#10; \node [Struktur Raum] at (-3.5,-4.5) {manuell verifizierte \\ Ausrichtungen};&#10; \node [Struktur Raum] at (-3.5,-6) {Realitätsbezogene Annotationen};&#10; &#10; \node [Struktur Bedarf] at (0,1.5) {ShapeNet} ;&#10; \node [Struktur Bedarf] at (3.5,1.5) {ShapeNetCore};&#10; \node [Struktur Bedarf] at (7,1.5) {ShapeNetSem};&#10; &#10; \node [Info Raum, rotate=90] at (-5.5,-3) {Eigenschaften};&#10; \node [Info  Bedarf] at (3.5, 2.5) {Datensätze};&#10; \end{tikzpicture}&#10; &#10;\end{document}&#10;&#10;"/>
  <p:tag name="RES" val="600"/>
  <p:tag name="TRANSPARENT" val="Wahr"/>
  <p:tag name="COMPILER" val="lualatex"/>
  <p:tag name="XCM" val="1,19295272721185"/>
  <p:tag name="YCM" val="3,1969083849589"/>
  <p:tag name="XSCALE" val="0,253371387720108"/>
  <p:tag name="YSCALE" val="0,253371387720108"/>
</p:tagLst>
</file>

<file path=ppt/tags/tag7.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input{C:/_Template/template-LUA.tex}&#10;\begin{document}&#10;\begin{itemize}&#10;\item Visualisierung von modellierten Gebäuden auf einer Karte&#10;\item Verwendung von Standortdaten&#10;\item Virtual Reality (VR) Option&#10;\item \textcolor{SeminarGruen}{Verwendet:} ShapeNetSem Datenbank Anbindung&#10;\end{itemize}&#10;&#10;\end{document}&#10;&#10;&#10;&#10;&#10;&#10;&#10;&#10;&#10;"/>
  <p:tag name="RES" val="600"/>
  <p:tag name="TRANSPARENT" val="Wahr"/>
  <p:tag name="COMPILER" val="lualatex"/>
  <p:tag name="XCM" val="1"/>
  <p:tag name="YCM" val="4"/>
  <p:tag name="XSCALE" val="0,33"/>
  <p:tag name="YSCALE" val="0,33"/>
</p:tagLst>
</file>

<file path=ppt/tags/tag8.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usepackage{graphicx}&#10;\graphicspath{C:/_Template}&#10;\input{C:/_Template/template-LUA.tex}&#10;\begin{document}&#10;\begin{itemize}&#10;\item 3D Szenengenerierung aus Text&#10;\item Innenräume&#10;\item Szenenaufbau durch große Menge an annotierten Szenen&#10;\item \textcolor{SeminarGruen}{Verwendet:} Logik zur Entitäten, Relationen und Attribut Erkennung&#10;\end{itemize}&#10;&#10;&#10;\end{document}&#10;&#10;&#10;&#10;&#10;&#10;&#10;&#10;&#10;"/>
  <p:tag name="RES" val="600"/>
  <p:tag name="TRANSPARENT" val="Wahr"/>
  <p:tag name="COMPILER" val="lualatex"/>
  <p:tag name="XCM" val="1"/>
  <p:tag name="YCM" val="4"/>
  <p:tag name="XSCALE" val="0,33"/>
  <p:tag name="YSCALE" val="0,33"/>
</p:tagLst>
</file>

<file path=ppt/tags/tag9.xml><?xml version="1.0" encoding="utf-8"?>
<p:tagLst xmlns:a="http://schemas.openxmlformats.org/drawingml/2006/main" xmlns:r="http://schemas.openxmlformats.org/officeDocument/2006/relationships" xmlns:p="http://schemas.openxmlformats.org/presentationml/2006/main">
  <p:tag name="SOURCE" val="% !TeX program = lualatex&#10;% arara: lualatex: { shell: yes }&#10;\documentclass{article}&#10;\input{C:/_Template/template-LUA.tex}&#10;\begin{document}&#10;Natural Language Processing Tool&#10;\begin{itemize}&#10;\item Part-of-speech tagging&#10;\item Dependency parsing&#10;\item Numerisation&#10;\item Lemmatization&#10;\item ...&#10;\end{itemize}&#10;\textcolor{SeminarGruen}{Ersetzt:} Stanford CoreNLP Framework&#10;&#10;\end{document}&#10;&#10;&#10;&#10;&#10;&#10;&#10;&#10;&#10;"/>
  <p:tag name="RES" val="600"/>
  <p:tag name="TRANSPARENT" val="Wahr"/>
  <p:tag name="COMPILER" val="lualatex"/>
  <p:tag name="XCM" val="1"/>
  <p:tag name="YCM" val="4"/>
  <p:tag name="XSCALE" val="0,33"/>
  <p:tag name="YSCALE" val="0,33"/>
</p:tagLst>
</file>

<file path=ppt/theme/theme1.xml><?xml version="1.0" encoding="utf-8"?>
<a:theme xmlns:a="http://schemas.openxmlformats.org/drawingml/2006/main" name="1_Standarddesign">
  <a:themeElements>
    <a:clrScheme name="1_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Standarddesign">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FF0000"/>
          </a:solidFill>
          <a:prstDash val="solid"/>
          <a:round/>
          <a:headEnd type="none" w="med" len="med"/>
          <a:tailEnd type="none" w="lg" len="lg"/>
        </a:ln>
        <a:effectLst/>
      </a:spPr>
      <a:bodyPr vert="horz" wrap="squar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de-DE" sz="22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noFill/>
        <a:ln w="9525" cap="flat" cmpd="sng" algn="ctr">
          <a:solidFill>
            <a:srgbClr val="FF0000"/>
          </a:solidFill>
          <a:prstDash val="solid"/>
          <a:round/>
          <a:headEnd type="none" w="med" len="med"/>
          <a:tailEnd type="none" w="lg" len="lg"/>
        </a:ln>
        <a:effectLst/>
      </a:spPr>
      <a:bodyPr vert="horz" wrap="squar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de-DE" sz="2200" b="0" i="0" u="none" strike="noStrike" cap="none" normalizeH="0" baseline="0" smtClean="0">
            <a:ln>
              <a:noFill/>
            </a:ln>
            <a:solidFill>
              <a:schemeClr val="tx1"/>
            </a:solidFill>
            <a:effectLst/>
            <a:latin typeface="Tahoma" charset="0"/>
          </a:defRPr>
        </a:defPPr>
      </a:lstStyle>
    </a:lnDef>
  </a:objectDefaults>
  <a:extraClrSchemeLst>
    <a:extraClrScheme>
      <a:clrScheme name="1_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306</Words>
  <Application>Microsoft Office PowerPoint</Application>
  <PresentationFormat>Bildschirmpräsentation (4:3)</PresentationFormat>
  <Paragraphs>76</Paragraphs>
  <Slides>42</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42</vt:i4>
      </vt:variant>
    </vt:vector>
  </HeadingPairs>
  <TitlesOfParts>
    <vt:vector size="48" baseType="lpstr">
      <vt:lpstr>Lucida Grande</vt:lpstr>
      <vt:lpstr>StarBats</vt:lpstr>
      <vt:lpstr>Tahoma</vt:lpstr>
      <vt:lpstr>Times New Roman</vt:lpstr>
      <vt:lpstr>Calibri</vt:lpstr>
      <vt:lpstr>1_Standarddesign</vt:lpstr>
      <vt:lpstr>Bachelorarbeit</vt:lpstr>
      <vt:lpstr>PowerPoint-Präsentation</vt:lpstr>
      <vt:lpstr>Einleitung</vt:lpstr>
      <vt:lpstr>Einleitung</vt:lpstr>
      <vt:lpstr>PowerPoint-Präsentation</vt:lpstr>
      <vt:lpstr>Ressourcen</vt:lpstr>
      <vt:lpstr>Ressourcen</vt:lpstr>
      <vt:lpstr>Verwendete Ressourcen</vt:lpstr>
      <vt:lpstr>Verwendete Ressourcen</vt:lpstr>
      <vt:lpstr>Verwendete Ressourcen</vt:lpstr>
      <vt:lpstr>Verwendete Ressourcen</vt:lpstr>
      <vt:lpstr>PowerPoint-Präsentation</vt:lpstr>
      <vt:lpstr>ARES</vt:lpstr>
      <vt:lpstr>ARES</vt:lpstr>
      <vt:lpstr>ARES</vt:lpstr>
      <vt:lpstr>ARES</vt:lpstr>
      <vt:lpstr>ARES</vt:lpstr>
      <vt:lpstr>Eigener Lösungsvorschlag</vt:lpstr>
      <vt:lpstr>Eigener Lösungsvorschlag</vt:lpstr>
      <vt:lpstr>Eigener Lösungsvorschlag</vt:lpstr>
      <vt:lpstr>Eigener Lösungsvorschlag</vt:lpstr>
      <vt:lpstr>Eigener Lösungsvorschlag</vt:lpstr>
      <vt:lpstr>Eigener Lösungsvorschlag</vt:lpstr>
      <vt:lpstr>Eigener Lösungsvorschlag</vt:lpstr>
      <vt:lpstr>Modelle</vt:lpstr>
      <vt:lpstr>Modelle</vt:lpstr>
      <vt:lpstr>Modelle</vt:lpstr>
      <vt:lpstr>PowerPoint-Präsentation</vt:lpstr>
      <vt:lpstr>Evaluation</vt:lpstr>
      <vt:lpstr>Evaluation</vt:lpstr>
      <vt:lpstr>Evaluation</vt:lpstr>
      <vt:lpstr>Evaluation</vt:lpstr>
      <vt:lpstr>Evaluation</vt:lpstr>
      <vt:lpstr>Evaluation</vt:lpstr>
      <vt:lpstr>Evaluation</vt:lpstr>
      <vt:lpstr>Evaluation</vt:lpstr>
      <vt:lpstr>PowerPoint-Präsentation</vt:lpstr>
      <vt:lpstr>Anregungen</vt:lpstr>
      <vt:lpstr>PowerPoint-Präsentation</vt:lpstr>
      <vt:lpstr>Fazit</vt:lpstr>
      <vt:lpstr>PowerPoint-Präsentation</vt:lpstr>
      <vt:lpstr>Literatur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Alexander Mehler</dc:creator>
  <cp:lastModifiedBy>Patrick Masny</cp:lastModifiedBy>
  <cp:revision>13391</cp:revision>
  <dcterms:created xsi:type="dcterms:W3CDTF">2001-08-21T19:40:03Z</dcterms:created>
  <dcterms:modified xsi:type="dcterms:W3CDTF">2022-09-29T00:48:55Z</dcterms:modified>
</cp:coreProperties>
</file>